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3858" r:id="rId2"/>
    <p:sldMasterId id="2147483877" r:id="rId3"/>
  </p:sldMasterIdLst>
  <p:notesMasterIdLst>
    <p:notesMasterId r:id="rId35"/>
  </p:notesMasterIdLst>
  <p:sldIdLst>
    <p:sldId id="274" r:id="rId4"/>
    <p:sldId id="4170" r:id="rId5"/>
    <p:sldId id="4172" r:id="rId6"/>
    <p:sldId id="4174" r:id="rId7"/>
    <p:sldId id="4176" r:id="rId8"/>
    <p:sldId id="4175" r:id="rId9"/>
    <p:sldId id="4177" r:id="rId10"/>
    <p:sldId id="4180" r:id="rId11"/>
    <p:sldId id="4178" r:id="rId12"/>
    <p:sldId id="4179" r:id="rId13"/>
    <p:sldId id="4181" r:id="rId14"/>
    <p:sldId id="4182" r:id="rId15"/>
    <p:sldId id="4183" r:id="rId16"/>
    <p:sldId id="4184" r:id="rId17"/>
    <p:sldId id="4185" r:id="rId18"/>
    <p:sldId id="4186" r:id="rId19"/>
    <p:sldId id="4187" r:id="rId20"/>
    <p:sldId id="4188" r:id="rId21"/>
    <p:sldId id="4189" r:id="rId22"/>
    <p:sldId id="4190" r:id="rId23"/>
    <p:sldId id="4191" r:id="rId24"/>
    <p:sldId id="4192" r:id="rId25"/>
    <p:sldId id="4193" r:id="rId26"/>
    <p:sldId id="4195" r:id="rId27"/>
    <p:sldId id="4196" r:id="rId28"/>
    <p:sldId id="4197" r:id="rId29"/>
    <p:sldId id="4198" r:id="rId30"/>
    <p:sldId id="4199" r:id="rId31"/>
    <p:sldId id="4200" r:id="rId32"/>
    <p:sldId id="4194" r:id="rId33"/>
    <p:sldId id="4171"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5D8"/>
    <a:srgbClr val="95D59E"/>
    <a:srgbClr val="FF9900"/>
    <a:srgbClr val="FF5050"/>
    <a:srgbClr val="EC2230"/>
    <a:srgbClr val="9999FF"/>
    <a:srgbClr val="592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0" autoAdjust="0"/>
  </p:normalViewPr>
  <p:slideViewPr>
    <p:cSldViewPr>
      <p:cViewPr varScale="1">
        <p:scale>
          <a:sx n="80" d="100"/>
          <a:sy n="80" d="100"/>
        </p:scale>
        <p:origin x="152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F2DF-BA61-40B2-9834-7322B3EEB10E}" type="datetimeFigureOut">
              <a:rPr lang="ru-RU" smtClean="0"/>
              <a:t>11.06.2025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71BF6-2A66-4042-AD64-908997AB5BC5}" type="slidenum">
              <a:rPr lang="ru-RU" smtClean="0"/>
              <a:t>‹#›</a:t>
            </a:fld>
            <a:endParaRPr lang="ru-RU"/>
          </a:p>
        </p:txBody>
      </p:sp>
    </p:spTree>
    <p:extLst>
      <p:ext uri="{BB962C8B-B14F-4D97-AF65-F5344CB8AC3E}">
        <p14:creationId xmlns:p14="http://schemas.microsoft.com/office/powerpoint/2010/main" val="102295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0DC3534-6672-4B76-8EEB-AB0F9ED3AF51}" type="datetimeFigureOut">
              <a:rPr lang="ru-RU" smtClean="0"/>
              <a:t>11.06.2025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9F6B8E-FFF0-4E8C-9446-7DA0E25FFDC2}"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80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0DC3534-6672-4B76-8EEB-AB0F9ED3AF51}" type="datetimeFigureOut">
              <a:rPr lang="ru-RU" smtClean="0"/>
              <a:t>11.06.2025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9F6B8E-FFF0-4E8C-9446-7DA0E25FFDC2}" type="slidenum">
              <a:rPr lang="ru-RU" smtClean="0"/>
              <a:t>‹#›</a:t>
            </a:fld>
            <a:endParaRPr lang="ru-RU"/>
          </a:p>
        </p:txBody>
      </p:sp>
    </p:spTree>
    <p:extLst>
      <p:ext uri="{BB962C8B-B14F-4D97-AF65-F5344CB8AC3E}">
        <p14:creationId xmlns:p14="http://schemas.microsoft.com/office/powerpoint/2010/main" val="217428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0DC3534-6672-4B76-8EEB-AB0F9ED3AF51}" type="datetimeFigureOut">
              <a:rPr lang="ru-RU" smtClean="0"/>
              <a:t>11.06.2025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9F6B8E-FFF0-4E8C-9446-7DA0E25FFDC2}" type="slidenum">
              <a:rPr lang="ru-RU" smtClean="0"/>
              <a:t>‹#›</a:t>
            </a:fld>
            <a:endParaRPr lang="ru-RU"/>
          </a:p>
        </p:txBody>
      </p:sp>
    </p:spTree>
    <p:extLst>
      <p:ext uri="{BB962C8B-B14F-4D97-AF65-F5344CB8AC3E}">
        <p14:creationId xmlns:p14="http://schemas.microsoft.com/office/powerpoint/2010/main" val="62055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932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1"/>
            <a:ext cx="9144000" cy="14408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48804"/>
            <a:ext cx="9144000" cy="768085"/>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16889"/>
            <a:ext cx="9144000" cy="384043"/>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45955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1"/>
          <p:cNvSpPr/>
          <p:nvPr userDrawn="1"/>
        </p:nvSpPr>
        <p:spPr>
          <a:xfrm>
            <a:off x="1979712" y="260648"/>
            <a:ext cx="7164288"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p:cNvSpPr>
            <a:spLocks noGrp="1"/>
          </p:cNvSpPr>
          <p:nvPr>
            <p:ph type="body" sz="quarter" idx="10" hasCustomPrompt="1"/>
          </p:nvPr>
        </p:nvSpPr>
        <p:spPr>
          <a:xfrm>
            <a:off x="2448272" y="343959"/>
            <a:ext cx="6695728" cy="768085"/>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8" name="Text Placeholder 9"/>
          <p:cNvSpPr>
            <a:spLocks noGrp="1"/>
          </p:cNvSpPr>
          <p:nvPr>
            <p:ph type="body" sz="quarter" idx="11" hasCustomPrompt="1"/>
          </p:nvPr>
        </p:nvSpPr>
        <p:spPr>
          <a:xfrm>
            <a:off x="2448272" y="1112044"/>
            <a:ext cx="6695728" cy="384043"/>
          </a:xfrm>
          <a:prstGeom prst="rect">
            <a:avLst/>
          </a:prstGeom>
        </p:spPr>
        <p:txBody>
          <a:bodyPr anchor="ctr"/>
          <a:lstStyle>
            <a:lvl1pPr marL="0" indent="0" algn="l">
              <a:buNone/>
              <a:defRPr sz="1400" b="0" baseline="0">
                <a:solidFill>
                  <a:schemeClr val="bg1"/>
                </a:solidFill>
                <a:latin typeface="Arial" pitchFamily="34" charset="0"/>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53307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1979712" y="260648"/>
            <a:ext cx="7164288"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2448272" y="343959"/>
            <a:ext cx="6695728" cy="768085"/>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448272" y="1112044"/>
            <a:ext cx="6695728" cy="384043"/>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22835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1"/>
            <a:ext cx="9144000" cy="14408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59048"/>
            <a:ext cx="9144000" cy="768085"/>
          </a:xfrm>
          <a:prstGeom prst="rect">
            <a:avLst/>
          </a:prstGeom>
        </p:spPr>
        <p:txBody>
          <a:bodyPr anchor="ctr"/>
          <a:lstStyle>
            <a:lvl1pPr marL="0" indent="0" algn="ctr">
              <a:buNone/>
              <a:defRPr sz="4000" b="0" baseline="0">
                <a:solidFill>
                  <a:schemeClr val="bg1"/>
                </a:solidFill>
                <a:latin typeface="Arial" pitchFamily="34" charset="0"/>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27133"/>
            <a:ext cx="9144000" cy="384043"/>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47717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1"/>
            <a:ext cx="9144000" cy="14408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59048"/>
            <a:ext cx="9144000" cy="768085"/>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27133"/>
            <a:ext cx="9144000" cy="384043"/>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683568" y="1988841"/>
            <a:ext cx="2411840" cy="2391225"/>
          </a:xfrm>
          <a:prstGeom prst="rect">
            <a:avLst/>
          </a:prstGeom>
          <a:solidFill>
            <a:schemeClr val="bg1">
              <a:lumMod val="95000"/>
            </a:schemeClr>
          </a:solidFill>
          <a:ln w="38100">
            <a:solidFill>
              <a:schemeClr val="accent2"/>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3366080" y="1988841"/>
            <a:ext cx="2411840" cy="2391225"/>
          </a:xfrm>
          <a:prstGeom prst="rect">
            <a:avLst/>
          </a:prstGeom>
          <a:solidFill>
            <a:schemeClr val="bg1">
              <a:lumMod val="95000"/>
            </a:schemeClr>
          </a:solidFill>
          <a:ln w="38100">
            <a:solidFill>
              <a:schemeClr val="accent3"/>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6048592" y="1988841"/>
            <a:ext cx="2411840" cy="2391225"/>
          </a:xfrm>
          <a:prstGeom prst="rect">
            <a:avLst/>
          </a:prstGeom>
          <a:solidFill>
            <a:schemeClr val="bg1">
              <a:lumMod val="95000"/>
            </a:schemeClr>
          </a:solidFill>
          <a:ln w="38100">
            <a:solidFill>
              <a:schemeClr val="accent4"/>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81542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
            <a:ext cx="9144000" cy="685799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786735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2948947"/>
            <a:ext cx="9144000" cy="3909053"/>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2362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0DC3534-6672-4B76-8EEB-AB0F9ED3AF51}" type="datetimeFigureOut">
              <a:rPr lang="ru-RU" smtClean="0"/>
              <a:t>11.06.2025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9F6B8E-FFF0-4E8C-9446-7DA0E25FFDC2}" type="slidenum">
              <a:rPr lang="ru-RU" smtClean="0"/>
              <a:t>‹#›</a:t>
            </a:fld>
            <a:endParaRPr lang="ru-RU"/>
          </a:p>
        </p:txBody>
      </p:sp>
    </p:spTree>
    <p:extLst>
      <p:ext uri="{BB962C8B-B14F-4D97-AF65-F5344CB8AC3E}">
        <p14:creationId xmlns:p14="http://schemas.microsoft.com/office/powerpoint/2010/main" val="2168904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356659"/>
            <a:ext cx="2339752" cy="61446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4895528" y="356659"/>
            <a:ext cx="4248472" cy="61446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7677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p:cNvSpPr>
            <a:spLocks noGrp="1"/>
          </p:cNvSpPr>
          <p:nvPr>
            <p:ph type="pic" idx="12" hasCustomPrompt="1"/>
          </p:nvPr>
        </p:nvSpPr>
        <p:spPr>
          <a:xfrm>
            <a:off x="3042661" y="666492"/>
            <a:ext cx="2520000" cy="33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897691" y="4159970"/>
            <a:ext cx="1664971" cy="221996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5690959" y="1806532"/>
            <a:ext cx="1664971" cy="221996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3675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Rectangle 3"/>
          <p:cNvSpPr/>
          <p:nvPr userDrawn="1"/>
        </p:nvSpPr>
        <p:spPr>
          <a:xfrm>
            <a:off x="0" y="548680"/>
            <a:ext cx="9144000" cy="576064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5" name="Picture Placeholder 2"/>
          <p:cNvSpPr>
            <a:spLocks noGrp="1"/>
          </p:cNvSpPr>
          <p:nvPr>
            <p:ph type="pic" idx="1" hasCustomPrompt="1"/>
          </p:nvPr>
        </p:nvSpPr>
        <p:spPr>
          <a:xfrm>
            <a:off x="2881908" y="260650"/>
            <a:ext cx="1944216" cy="63367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970140" y="260650"/>
            <a:ext cx="1944216" cy="63367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7058372" y="260650"/>
            <a:ext cx="1944216" cy="63367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0655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51520" y="305859"/>
            <a:ext cx="3294112" cy="201622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3599552" y="2418093"/>
            <a:ext cx="1512000" cy="201622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033632" y="4530328"/>
            <a:ext cx="3077920" cy="201622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251520" y="2418093"/>
            <a:ext cx="1728192" cy="412845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7" hasCustomPrompt="1"/>
          </p:nvPr>
        </p:nvSpPr>
        <p:spPr>
          <a:xfrm>
            <a:off x="2033632" y="2417332"/>
            <a:ext cx="1512000" cy="201622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8" hasCustomPrompt="1"/>
          </p:nvPr>
        </p:nvSpPr>
        <p:spPr>
          <a:xfrm>
            <a:off x="3599552" y="305859"/>
            <a:ext cx="1512000" cy="201622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026829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1"/>
            <a:ext cx="2988000" cy="68580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078000" y="4677139"/>
            <a:ext cx="2988000" cy="218086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6156000" y="4677139"/>
            <a:ext cx="2988000" cy="218086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4" hasCustomPrompt="1"/>
          </p:nvPr>
        </p:nvSpPr>
        <p:spPr>
          <a:xfrm>
            <a:off x="3078000" y="2389067"/>
            <a:ext cx="2988000" cy="218086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156000" y="2389067"/>
            <a:ext cx="2988000" cy="218086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Text Placeholder 9"/>
          <p:cNvSpPr>
            <a:spLocks noGrp="1"/>
          </p:cNvSpPr>
          <p:nvPr>
            <p:ph type="body" sz="quarter" idx="10" hasCustomPrompt="1"/>
          </p:nvPr>
        </p:nvSpPr>
        <p:spPr>
          <a:xfrm>
            <a:off x="3203848" y="242176"/>
            <a:ext cx="5940152" cy="768085"/>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5" name="Text Placeholder 9"/>
          <p:cNvSpPr>
            <a:spLocks noGrp="1"/>
          </p:cNvSpPr>
          <p:nvPr>
            <p:ph type="body" sz="quarter" idx="11" hasCustomPrompt="1"/>
          </p:nvPr>
        </p:nvSpPr>
        <p:spPr>
          <a:xfrm>
            <a:off x="3203848" y="1010261"/>
            <a:ext cx="5940152" cy="384043"/>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86394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3138" y="1847104"/>
            <a:ext cx="3060911" cy="4942269"/>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2684935" y="2031301"/>
            <a:ext cx="1765288" cy="363576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05075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03626" y="2328416"/>
            <a:ext cx="2040674" cy="2712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5656" y="2328416"/>
            <a:ext cx="2040674" cy="2712937"/>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1556011" y="2437572"/>
            <a:ext cx="1874748" cy="16976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5686001" y="2437572"/>
            <a:ext cx="1874748" cy="16976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3386602" y="1796819"/>
            <a:ext cx="2346784" cy="214106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18884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805453"/>
            <a:ext cx="4850588" cy="3543760"/>
          </a:xfrm>
          <a:prstGeom prst="rect">
            <a:avLst/>
          </a:prstGeom>
        </p:spPr>
      </p:pic>
      <p:sp>
        <p:nvSpPr>
          <p:cNvPr id="5" name="Picture Placeholder 2"/>
          <p:cNvSpPr>
            <a:spLocks noGrp="1"/>
          </p:cNvSpPr>
          <p:nvPr>
            <p:ph type="pic" idx="1" hasCustomPrompt="1"/>
          </p:nvPr>
        </p:nvSpPr>
        <p:spPr>
          <a:xfrm>
            <a:off x="1032613" y="1936921"/>
            <a:ext cx="3280615" cy="28982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233772" y="5682850"/>
            <a:ext cx="8676456" cy="722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7" name="Text Placeholder 9"/>
          <p:cNvSpPr>
            <a:spLocks noGrp="1"/>
          </p:cNvSpPr>
          <p:nvPr>
            <p:ph type="body" sz="quarter" idx="10" hasCustomPrompt="1"/>
          </p:nvPr>
        </p:nvSpPr>
        <p:spPr>
          <a:xfrm>
            <a:off x="0" y="242176"/>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8" name="Text Placeholder 9"/>
          <p:cNvSpPr>
            <a:spLocks noGrp="1"/>
          </p:cNvSpPr>
          <p:nvPr>
            <p:ph type="body" sz="quarter" idx="11" hasCustomPrompt="1"/>
          </p:nvPr>
        </p:nvSpPr>
        <p:spPr>
          <a:xfrm>
            <a:off x="0" y="1010261"/>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13546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123479"/>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953499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508786"/>
            <a:ext cx="2849840"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grpSp>
    </p:spTree>
    <p:extLst>
      <p:ext uri="{BB962C8B-B14F-4D97-AF65-F5344CB8AC3E}">
        <p14:creationId xmlns:p14="http://schemas.microsoft.com/office/powerpoint/2010/main" val="11449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0DC3534-6672-4B76-8EEB-AB0F9ED3AF51}" type="datetimeFigureOut">
              <a:rPr lang="ru-RU" smtClean="0"/>
              <a:t>11.06.2025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9F6B8E-FFF0-4E8C-9446-7DA0E25FFDC2}"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92161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74816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678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6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346752" y="315932"/>
            <a:ext cx="2334803"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511984" y="553565"/>
            <a:ext cx="2004340" cy="2405392"/>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50582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4"/>
            <a:ext cx="8700528"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6382088" y="2348880"/>
            <a:ext cx="2762859"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6673597" y="2735416"/>
            <a:ext cx="1254388"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09117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996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s &amp; Contents Layout">
    <p:bg>
      <p:bgPr>
        <a:solidFill>
          <a:schemeClr val="bg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77D0EB80-5ACB-4B75-B1FE-BC47C43D1404}"/>
              </a:ext>
            </a:extLst>
          </p:cNvPr>
          <p:cNvSpPr>
            <a:spLocks noGrp="1"/>
          </p:cNvSpPr>
          <p:nvPr>
            <p:ph type="pic" sz="quarter" idx="11" hasCustomPrompt="1"/>
          </p:nvPr>
        </p:nvSpPr>
        <p:spPr>
          <a:xfrm>
            <a:off x="-3462" y="-10133"/>
            <a:ext cx="9147462" cy="3570514"/>
          </a:xfrm>
          <a:prstGeom prst="rect">
            <a:avLst/>
          </a:prstGeom>
          <a:solidFill>
            <a:schemeClr val="bg1">
              <a:lumMod val="95000"/>
            </a:schemeClr>
          </a:solidFill>
          <a:ln w="25400">
            <a:noFill/>
          </a:ln>
          <a:effectLst/>
        </p:spPr>
        <p:txBody>
          <a:bodyPr anchor="ctr"/>
          <a:lstStyle>
            <a:lvl1pPr marL="0" indent="0" algn="ctr">
              <a:buNone/>
              <a:defRPr lang="ko-KR" altLang="en-US" sz="900" dirty="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30" name="Picture Placeholder 9">
            <a:extLst>
              <a:ext uri="{FF2B5EF4-FFF2-40B4-BE49-F238E27FC236}">
                <a16:creationId xmlns:a16="http://schemas.microsoft.com/office/drawing/2014/main" id="{C2375C0B-9A4C-42FF-991E-CA66F2BCF797}"/>
              </a:ext>
            </a:extLst>
          </p:cNvPr>
          <p:cNvSpPr>
            <a:spLocks noGrp="1"/>
          </p:cNvSpPr>
          <p:nvPr>
            <p:ph type="pic" sz="quarter" idx="10" hasCustomPrompt="1"/>
          </p:nvPr>
        </p:nvSpPr>
        <p:spPr>
          <a:xfrm>
            <a:off x="697963" y="1740800"/>
            <a:ext cx="1519244" cy="3511142"/>
          </a:xfrm>
          <a:prstGeom prst="rect">
            <a:avLst/>
          </a:prstGeom>
          <a:solidFill>
            <a:schemeClr val="bg1">
              <a:lumMod val="95000"/>
            </a:schemeClr>
          </a:solidFill>
          <a:ln w="25400">
            <a:noFill/>
          </a:ln>
          <a:effectLst/>
        </p:spPr>
        <p:txBody>
          <a:bodyPr anchor="ctr"/>
          <a:lstStyle>
            <a:lvl1pPr marL="0" indent="0" algn="ctr">
              <a:buNone/>
              <a:defRPr lang="ko-KR" altLang="en-US" sz="9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53140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852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2450542" y="2672859"/>
            <a:ext cx="6693458" cy="292463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Frame 4">
            <a:extLst>
              <a:ext uri="{FF2B5EF4-FFF2-40B4-BE49-F238E27FC236}">
                <a16:creationId xmlns:a16="http://schemas.microsoft.com/office/drawing/2014/main" id="{68FC2D2C-E288-4655-B149-7FDC6019F189}"/>
              </a:ext>
            </a:extLst>
          </p:cNvPr>
          <p:cNvSpPr/>
          <p:nvPr userDrawn="1"/>
        </p:nvSpPr>
        <p:spPr>
          <a:xfrm>
            <a:off x="798844" y="615463"/>
            <a:ext cx="7546313" cy="5627077"/>
          </a:xfrm>
          <a:prstGeom prst="frame">
            <a:avLst>
              <a:gd name="adj1" fmla="val 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34616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0DC3534-6672-4B76-8EEB-AB0F9ED3AF51}" type="datetimeFigureOut">
              <a:rPr lang="ru-RU" smtClean="0"/>
              <a:t>11.06.2025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9F6B8E-FFF0-4E8C-9446-7DA0E25FFDC2}" type="slidenum">
              <a:rPr lang="ru-RU" smtClean="0"/>
              <a:t>‹#›</a:t>
            </a:fld>
            <a:endParaRPr lang="ru-RU"/>
          </a:p>
        </p:txBody>
      </p:sp>
    </p:spTree>
    <p:extLst>
      <p:ext uri="{BB962C8B-B14F-4D97-AF65-F5344CB8AC3E}">
        <p14:creationId xmlns:p14="http://schemas.microsoft.com/office/powerpoint/2010/main" val="2971775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945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MAGE AND CONTENTS LAYOUT_23">
    <p:spTree>
      <p:nvGrpSpPr>
        <p:cNvPr id="1" name=""/>
        <p:cNvGrpSpPr/>
        <p:nvPr/>
      </p:nvGrpSpPr>
      <p:grpSpPr>
        <a:xfrm>
          <a:off x="0" y="0"/>
          <a:ext cx="0" cy="0"/>
          <a:chOff x="0" y="0"/>
          <a:chExt cx="0" cy="0"/>
        </a:xfrm>
      </p:grpSpPr>
      <p:sp>
        <p:nvSpPr>
          <p:cNvPr id="23" name="Rectangle 22"/>
          <p:cNvSpPr/>
          <p:nvPr userDrawn="1"/>
        </p:nvSpPr>
        <p:spPr>
          <a:xfrm>
            <a:off x="-2" y="-1"/>
            <a:ext cx="9144002"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그림 개체 틀 2"/>
          <p:cNvSpPr>
            <a:spLocks noGrp="1"/>
          </p:cNvSpPr>
          <p:nvPr>
            <p:ph type="pic" sz="quarter" idx="65" hasCustomPrompt="1"/>
          </p:nvPr>
        </p:nvSpPr>
        <p:spPr>
          <a:xfrm>
            <a:off x="3825635" y="1934706"/>
            <a:ext cx="2248104"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그림 개체 틀 2"/>
          <p:cNvSpPr>
            <a:spLocks noGrp="1"/>
          </p:cNvSpPr>
          <p:nvPr>
            <p:ph type="pic" sz="quarter" idx="66" hasCustomPrompt="1"/>
          </p:nvPr>
        </p:nvSpPr>
        <p:spPr>
          <a:xfrm>
            <a:off x="6360319" y="1934706"/>
            <a:ext cx="2248104"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F51F16FC-ECF9-4C12-8D72-49B470CFAA38}"/>
              </a:ext>
            </a:extLst>
          </p:cNvPr>
          <p:cNvSpPr>
            <a:spLocks noGrp="1"/>
          </p:cNvSpPr>
          <p:nvPr>
            <p:ph type="body" sz="quarter" idx="10" hasCustomPrompt="1"/>
          </p:nvPr>
        </p:nvSpPr>
        <p:spPr>
          <a:xfrm>
            <a:off x="350875" y="328765"/>
            <a:ext cx="7527851" cy="724247"/>
          </a:xfrm>
          <a:prstGeom prst="rect">
            <a:avLst/>
          </a:prstGeom>
        </p:spPr>
        <p:txBody>
          <a:bodyPr anchor="ctr"/>
          <a:lstStyle>
            <a:lvl1pPr marL="0" indent="0" algn="l">
              <a:buNone/>
              <a:defRPr sz="405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8748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0" y="0"/>
            <a:ext cx="7652441"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8261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2321587" y="3660"/>
            <a:ext cx="2700000" cy="3672000"/>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Picture Placeholder 2"/>
          <p:cNvSpPr>
            <a:spLocks noGrp="1"/>
          </p:cNvSpPr>
          <p:nvPr>
            <p:ph type="pic" idx="13" hasCustomPrompt="1"/>
          </p:nvPr>
        </p:nvSpPr>
        <p:spPr>
          <a:xfrm>
            <a:off x="298189" y="3870000"/>
            <a:ext cx="2700000" cy="2988000"/>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4" name="Picture Placeholder 2"/>
          <p:cNvSpPr>
            <a:spLocks noGrp="1"/>
          </p:cNvSpPr>
          <p:nvPr>
            <p:ph type="pic" idx="14" hasCustomPrompt="1"/>
          </p:nvPr>
        </p:nvSpPr>
        <p:spPr>
          <a:xfrm>
            <a:off x="3131587" y="3870000"/>
            <a:ext cx="1890000" cy="1908000"/>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298189" y="1733388"/>
            <a:ext cx="1890000" cy="1942272"/>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0631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6" name="원형: 비어 있음 1">
            <a:extLst>
              <a:ext uri="{FF2B5EF4-FFF2-40B4-BE49-F238E27FC236}">
                <a16:creationId xmlns:a16="http://schemas.microsoft.com/office/drawing/2014/main" id="{B7CABA81-0BBC-49FB-B863-E9687338898B}"/>
              </a:ext>
            </a:extLst>
          </p:cNvPr>
          <p:cNvSpPr/>
          <p:nvPr userDrawn="1"/>
        </p:nvSpPr>
        <p:spPr>
          <a:xfrm>
            <a:off x="4794123" y="1281975"/>
            <a:ext cx="3569657" cy="4759542"/>
          </a:xfrm>
          <a:prstGeom prst="donut">
            <a:avLst>
              <a:gd name="adj" fmla="val 18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6773032" y="1366318"/>
            <a:ext cx="1366807"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5338738" y="932350"/>
            <a:ext cx="2039704"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 And Send To Back</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6084010" y="4022252"/>
            <a:ext cx="1970104"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4794122" y="3145587"/>
            <a:ext cx="1646502"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395012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1" y="1894646"/>
            <a:ext cx="9143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5" name="Picture Placeholder 34">
            <a:extLst>
              <a:ext uri="{FF2B5EF4-FFF2-40B4-BE49-F238E27FC236}">
                <a16:creationId xmlns:a16="http://schemas.microsoft.com/office/drawing/2014/main" id="{A60AF8CF-91F6-47AF-9506-4473DAA9AA63}"/>
              </a:ext>
            </a:extLst>
          </p:cNvPr>
          <p:cNvSpPr>
            <a:spLocks noGrp="1"/>
          </p:cNvSpPr>
          <p:nvPr>
            <p:ph type="pic" idx="12" hasCustomPrompt="1"/>
          </p:nvPr>
        </p:nvSpPr>
        <p:spPr>
          <a:xfrm>
            <a:off x="354459" y="504855"/>
            <a:ext cx="4831457" cy="5959540"/>
          </a:xfrm>
          <a:custGeom>
            <a:avLst/>
            <a:gdLst>
              <a:gd name="connsiteX0" fmla="*/ 3930341 w 6441943"/>
              <a:gd name="connsiteY0" fmla="*/ 5551462 h 5959540"/>
              <a:gd name="connsiteX1" fmla="*/ 3930470 w 6441943"/>
              <a:gd name="connsiteY1" fmla="*/ 5553792 h 5959540"/>
              <a:gd name="connsiteX2" fmla="*/ 3930728 w 6441943"/>
              <a:gd name="connsiteY2" fmla="*/ 5581396 h 5959540"/>
              <a:gd name="connsiteX3" fmla="*/ 3101215 w 6441943"/>
              <a:gd name="connsiteY3" fmla="*/ 5522950 h 5959540"/>
              <a:gd name="connsiteX4" fmla="*/ 3096254 w 6441943"/>
              <a:gd name="connsiteY4" fmla="*/ 5540606 h 5959540"/>
              <a:gd name="connsiteX5" fmla="*/ 3100089 w 6441943"/>
              <a:gd name="connsiteY5" fmla="*/ 5529112 h 5959540"/>
              <a:gd name="connsiteX6" fmla="*/ 3179633 w 6441943"/>
              <a:gd name="connsiteY6" fmla="*/ 5436354 h 5959540"/>
              <a:gd name="connsiteX7" fmla="*/ 3179855 w 6441943"/>
              <a:gd name="connsiteY7" fmla="*/ 5457522 h 5959540"/>
              <a:gd name="connsiteX8" fmla="*/ 3179738 w 6441943"/>
              <a:gd name="connsiteY8" fmla="*/ 5446344 h 5959540"/>
              <a:gd name="connsiteX9" fmla="*/ 3798364 w 6441943"/>
              <a:gd name="connsiteY9" fmla="*/ 5116122 h 5959540"/>
              <a:gd name="connsiteX10" fmla="*/ 3835318 w 6441943"/>
              <a:gd name="connsiteY10" fmla="*/ 5181705 h 5959540"/>
              <a:gd name="connsiteX11" fmla="*/ 3838161 w 6441943"/>
              <a:gd name="connsiteY11" fmla="*/ 5187944 h 5959540"/>
              <a:gd name="connsiteX12" fmla="*/ 3772668 w 6441943"/>
              <a:gd name="connsiteY12" fmla="*/ 5021018 h 5959540"/>
              <a:gd name="connsiteX13" fmla="*/ 3772670 w 6441943"/>
              <a:gd name="connsiteY13" fmla="*/ 5021035 h 5959540"/>
              <a:gd name="connsiteX14" fmla="*/ 3772673 w 6441943"/>
              <a:gd name="connsiteY14" fmla="*/ 5021047 h 5959540"/>
              <a:gd name="connsiteX15" fmla="*/ 3772670 w 6441943"/>
              <a:gd name="connsiteY15" fmla="*/ 5021034 h 5959540"/>
              <a:gd name="connsiteX16" fmla="*/ 3761032 w 6441943"/>
              <a:gd name="connsiteY16" fmla="*/ 4843434 h 5959540"/>
              <a:gd name="connsiteX17" fmla="*/ 3760631 w 6441943"/>
              <a:gd name="connsiteY17" fmla="*/ 4854130 h 5959540"/>
              <a:gd name="connsiteX18" fmla="*/ 3761287 w 6441943"/>
              <a:gd name="connsiteY18" fmla="*/ 4871798 h 5959540"/>
              <a:gd name="connsiteX19" fmla="*/ 3384337 w 6441943"/>
              <a:gd name="connsiteY19" fmla="*/ 3767524 h 5959540"/>
              <a:gd name="connsiteX20" fmla="*/ 3346103 w 6441943"/>
              <a:gd name="connsiteY20" fmla="*/ 3782585 h 5959540"/>
              <a:gd name="connsiteX21" fmla="*/ 3160723 w 6441943"/>
              <a:gd name="connsiteY21" fmla="*/ 3891497 h 5959540"/>
              <a:gd name="connsiteX22" fmla="*/ 2789975 w 6441943"/>
              <a:gd name="connsiteY22" fmla="*/ 4375909 h 5959540"/>
              <a:gd name="connsiteX23" fmla="*/ 2780135 w 6441943"/>
              <a:gd name="connsiteY23" fmla="*/ 4386371 h 5959540"/>
              <a:gd name="connsiteX24" fmla="*/ 2777987 w 6441943"/>
              <a:gd name="connsiteY24" fmla="*/ 4376117 h 5959540"/>
              <a:gd name="connsiteX25" fmla="*/ 2780259 w 6441943"/>
              <a:gd name="connsiteY25" fmla="*/ 4386964 h 5959540"/>
              <a:gd name="connsiteX26" fmla="*/ 2813776 w 6441943"/>
              <a:gd name="connsiteY26" fmla="*/ 4528044 h 5959540"/>
              <a:gd name="connsiteX27" fmla="*/ 2780260 w 6441943"/>
              <a:gd name="connsiteY27" fmla="*/ 4386966 h 5959540"/>
              <a:gd name="connsiteX28" fmla="*/ 2780140 w 6441943"/>
              <a:gd name="connsiteY28" fmla="*/ 4386393 h 5959540"/>
              <a:gd name="connsiteX29" fmla="*/ 2780260 w 6441943"/>
              <a:gd name="connsiteY29" fmla="*/ 4386964 h 5959540"/>
              <a:gd name="connsiteX30" fmla="*/ 2827406 w 6441943"/>
              <a:gd name="connsiteY30" fmla="*/ 4585415 h 5959540"/>
              <a:gd name="connsiteX31" fmla="*/ 2980344 w 6441943"/>
              <a:gd name="connsiteY31" fmla="*/ 4916780 h 5959540"/>
              <a:gd name="connsiteX32" fmla="*/ 3179627 w 6441943"/>
              <a:gd name="connsiteY32" fmla="*/ 5435843 h 5959540"/>
              <a:gd name="connsiteX33" fmla="*/ 3179738 w 6441943"/>
              <a:gd name="connsiteY33" fmla="*/ 5446344 h 5959540"/>
              <a:gd name="connsiteX34" fmla="*/ 3179858 w 6441943"/>
              <a:gd name="connsiteY34" fmla="*/ 5457884 h 5959540"/>
              <a:gd name="connsiteX35" fmla="*/ 3177050 w 6441943"/>
              <a:gd name="connsiteY35" fmla="*/ 5492431 h 5959540"/>
              <a:gd name="connsiteX36" fmla="*/ 2859847 w 6441943"/>
              <a:gd name="connsiteY36" fmla="*/ 5869169 h 5959540"/>
              <a:gd name="connsiteX37" fmla="*/ 2850578 w 6441943"/>
              <a:gd name="connsiteY37" fmla="*/ 5871485 h 5959540"/>
              <a:gd name="connsiteX38" fmla="*/ 2723128 w 6441943"/>
              <a:gd name="connsiteY38" fmla="*/ 5887707 h 5959540"/>
              <a:gd name="connsiteX39" fmla="*/ 2723137 w 6441943"/>
              <a:gd name="connsiteY39" fmla="*/ 5887707 h 5959540"/>
              <a:gd name="connsiteX40" fmla="*/ 2730081 w 6441943"/>
              <a:gd name="connsiteY40" fmla="*/ 5887707 h 5959540"/>
              <a:gd name="connsiteX41" fmla="*/ 3527214 w 6441943"/>
              <a:gd name="connsiteY41" fmla="*/ 5883072 h 5959540"/>
              <a:gd name="connsiteX42" fmla="*/ 3860898 w 6441943"/>
              <a:gd name="connsiteY42" fmla="*/ 5593415 h 5959540"/>
              <a:gd name="connsiteX43" fmla="*/ 3861133 w 6441943"/>
              <a:gd name="connsiteY43" fmla="*/ 5581911 h 5959540"/>
              <a:gd name="connsiteX44" fmla="*/ 3861133 w 6441943"/>
              <a:gd name="connsiteY44" fmla="*/ 5581912 h 5959540"/>
              <a:gd name="connsiteX45" fmla="*/ 3861134 w 6441943"/>
              <a:gd name="connsiteY45" fmla="*/ 5581911 h 5959540"/>
              <a:gd name="connsiteX46" fmla="*/ 3738082 w 6441943"/>
              <a:gd name="connsiteY46" fmla="*/ 5153139 h 5959540"/>
              <a:gd name="connsiteX47" fmla="*/ 3732433 w 6441943"/>
              <a:gd name="connsiteY47" fmla="*/ 5140760 h 5959540"/>
              <a:gd name="connsiteX48" fmla="*/ 3732384 w 6441943"/>
              <a:gd name="connsiteY48" fmla="*/ 5140652 h 5959540"/>
              <a:gd name="connsiteX49" fmla="*/ 3731127 w 6441943"/>
              <a:gd name="connsiteY49" fmla="*/ 5137087 h 5959540"/>
              <a:gd name="connsiteX50" fmla="*/ 3731128 w 6441943"/>
              <a:gd name="connsiteY50" fmla="*/ 5137089 h 5959540"/>
              <a:gd name="connsiteX51" fmla="*/ 3721174 w 6441943"/>
              <a:gd name="connsiteY51" fmla="*/ 5108858 h 5959540"/>
              <a:gd name="connsiteX52" fmla="*/ 3720583 w 6441943"/>
              <a:gd name="connsiteY52" fmla="*/ 5106469 h 5959540"/>
              <a:gd name="connsiteX53" fmla="*/ 3720154 w 6441943"/>
              <a:gd name="connsiteY53" fmla="*/ 5104735 h 5959540"/>
              <a:gd name="connsiteX54" fmla="*/ 3720155 w 6441943"/>
              <a:gd name="connsiteY54" fmla="*/ 5104739 h 5959540"/>
              <a:gd name="connsiteX55" fmla="*/ 3708063 w 6441943"/>
              <a:gd name="connsiteY55" fmla="*/ 5055829 h 5959540"/>
              <a:gd name="connsiteX56" fmla="*/ 3696662 w 6441943"/>
              <a:gd name="connsiteY56" fmla="*/ 4979636 h 5959540"/>
              <a:gd name="connsiteX57" fmla="*/ 3691720 w 6441943"/>
              <a:gd name="connsiteY57" fmla="*/ 4897282 h 5959540"/>
              <a:gd name="connsiteX58" fmla="*/ 3691720 w 6441943"/>
              <a:gd name="connsiteY58" fmla="*/ 4897290 h 5959540"/>
              <a:gd name="connsiteX59" fmla="*/ 3691169 w 6441943"/>
              <a:gd name="connsiteY59" fmla="*/ 4888099 h 5959540"/>
              <a:gd name="connsiteX60" fmla="*/ 3690584 w 6441943"/>
              <a:gd name="connsiteY60" fmla="*/ 4878351 h 5959540"/>
              <a:gd name="connsiteX61" fmla="*/ 3693440 w 6441943"/>
              <a:gd name="connsiteY61" fmla="*/ 4750059 h 5959540"/>
              <a:gd name="connsiteX62" fmla="*/ 3693439 w 6441943"/>
              <a:gd name="connsiteY62" fmla="*/ 4750071 h 5959540"/>
              <a:gd name="connsiteX63" fmla="*/ 3693440 w 6441943"/>
              <a:gd name="connsiteY63" fmla="*/ 4750058 h 5959540"/>
              <a:gd name="connsiteX64" fmla="*/ 3693440 w 6441943"/>
              <a:gd name="connsiteY64" fmla="*/ 4750048 h 5959540"/>
              <a:gd name="connsiteX65" fmla="*/ 3740401 w 6441943"/>
              <a:gd name="connsiteY65" fmla="*/ 4404670 h 5959540"/>
              <a:gd name="connsiteX66" fmla="*/ 3740571 w 6441943"/>
              <a:gd name="connsiteY66" fmla="*/ 4404435 h 5959540"/>
              <a:gd name="connsiteX67" fmla="*/ 3706071 w 6441943"/>
              <a:gd name="connsiteY67" fmla="*/ 4362586 h 5959540"/>
              <a:gd name="connsiteX68" fmla="*/ 3422570 w 6441943"/>
              <a:gd name="connsiteY68" fmla="*/ 3821979 h 5959540"/>
              <a:gd name="connsiteX69" fmla="*/ 3384337 w 6441943"/>
              <a:gd name="connsiteY69" fmla="*/ 3767524 h 5959540"/>
              <a:gd name="connsiteX70" fmla="*/ 2542383 w 6441943"/>
              <a:gd name="connsiteY70" fmla="*/ 3241413 h 5959540"/>
              <a:gd name="connsiteX71" fmla="*/ 2512260 w 6441943"/>
              <a:gd name="connsiteY71" fmla="*/ 3280805 h 5959540"/>
              <a:gd name="connsiteX72" fmla="*/ 2712294 w 6441943"/>
              <a:gd name="connsiteY72" fmla="*/ 4403775 h 5959540"/>
              <a:gd name="connsiteX73" fmla="*/ 2720978 w 6441943"/>
              <a:gd name="connsiteY73" fmla="*/ 4440058 h 5959540"/>
              <a:gd name="connsiteX74" fmla="*/ 2776921 w 6441943"/>
              <a:gd name="connsiteY74" fmla="*/ 4371033 h 5959540"/>
              <a:gd name="connsiteX75" fmla="*/ 2735259 w 6441943"/>
              <a:gd name="connsiteY75" fmla="*/ 4172222 h 5959540"/>
              <a:gd name="connsiteX76" fmla="*/ 2581778 w 6441943"/>
              <a:gd name="connsiteY76" fmla="*/ 3271536 h 5959540"/>
              <a:gd name="connsiteX77" fmla="*/ 2542383 w 6441943"/>
              <a:gd name="connsiteY77" fmla="*/ 3241413 h 5959540"/>
              <a:gd name="connsiteX78" fmla="*/ 2168787 w 6441943"/>
              <a:gd name="connsiteY78" fmla="*/ 3080089 h 5959540"/>
              <a:gd name="connsiteX79" fmla="*/ 2101741 w 6441943"/>
              <a:gd name="connsiteY79" fmla="*/ 3124488 h 5959540"/>
              <a:gd name="connsiteX80" fmla="*/ 1992831 w 6441943"/>
              <a:gd name="connsiteY80" fmla="*/ 3386337 h 5959540"/>
              <a:gd name="connsiteX81" fmla="*/ 1819037 w 6441943"/>
              <a:gd name="connsiteY81" fmla="*/ 3520738 h 5959540"/>
              <a:gd name="connsiteX82" fmla="*/ 1814402 w 6441943"/>
              <a:gd name="connsiteY82" fmla="*/ 3652819 h 5959540"/>
              <a:gd name="connsiteX83" fmla="*/ 1888554 w 6441943"/>
              <a:gd name="connsiteY83" fmla="*/ 3669041 h 5959540"/>
              <a:gd name="connsiteX84" fmla="*/ 1939533 w 6441943"/>
              <a:gd name="connsiteY84" fmla="*/ 3722337 h 5959540"/>
              <a:gd name="connsiteX85" fmla="*/ 2009051 w 6441943"/>
              <a:gd name="connsiteY85" fmla="*/ 3710752 h 5959540"/>
              <a:gd name="connsiteX86" fmla="*/ 2108693 w 6441943"/>
              <a:gd name="connsiteY86" fmla="*/ 3622696 h 5959540"/>
              <a:gd name="connsiteX87" fmla="*/ 2166623 w 6441943"/>
              <a:gd name="connsiteY87" fmla="*/ 3564764 h 5959540"/>
              <a:gd name="connsiteX88" fmla="*/ 2217603 w 6441943"/>
              <a:gd name="connsiteY88" fmla="*/ 3476709 h 5959540"/>
              <a:gd name="connsiteX89" fmla="*/ 2419204 w 6441943"/>
              <a:gd name="connsiteY89" fmla="*/ 3326089 h 5959540"/>
              <a:gd name="connsiteX90" fmla="*/ 2210652 w 6441943"/>
              <a:gd name="connsiteY90" fmla="*/ 3112903 h 5959540"/>
              <a:gd name="connsiteX91" fmla="*/ 2168787 w 6441943"/>
              <a:gd name="connsiteY91" fmla="*/ 3080089 h 5959540"/>
              <a:gd name="connsiteX92" fmla="*/ 4736448 w 6441943"/>
              <a:gd name="connsiteY92" fmla="*/ 2146033 h 5959540"/>
              <a:gd name="connsiteX93" fmla="*/ 4759619 w 6441943"/>
              <a:gd name="connsiteY93" fmla="*/ 2155880 h 5959540"/>
              <a:gd name="connsiteX94" fmla="*/ 4766572 w 6441943"/>
              <a:gd name="connsiteY94" fmla="*/ 2255523 h 5959540"/>
              <a:gd name="connsiteX95" fmla="*/ 4422563 w 6441943"/>
              <a:gd name="connsiteY95" fmla="*/ 2763414 h 5959540"/>
              <a:gd name="connsiteX96" fmla="*/ 4399870 w 6441943"/>
              <a:gd name="connsiteY96" fmla="*/ 2748805 h 5959540"/>
              <a:gd name="connsiteX97" fmla="*/ 4361056 w 6441943"/>
              <a:gd name="connsiteY97" fmla="*/ 2693480 h 5959540"/>
              <a:gd name="connsiteX98" fmla="*/ 4298489 w 6441943"/>
              <a:gd name="connsiteY98" fmla="*/ 2605425 h 5959540"/>
              <a:gd name="connsiteX99" fmla="*/ 4236902 w 6441943"/>
              <a:gd name="connsiteY99" fmla="*/ 2622045 h 5959540"/>
              <a:gd name="connsiteX100" fmla="*/ 4205003 w 6441943"/>
              <a:gd name="connsiteY100" fmla="*/ 2639946 h 5959540"/>
              <a:gd name="connsiteX101" fmla="*/ 4213619 w 6441943"/>
              <a:gd name="connsiteY101" fmla="*/ 2615853 h 5959540"/>
              <a:gd name="connsiteX102" fmla="*/ 4233606 w 6441943"/>
              <a:gd name="connsiteY102" fmla="*/ 2591522 h 5959540"/>
              <a:gd name="connsiteX103" fmla="*/ 4678517 w 6441943"/>
              <a:gd name="connsiteY103" fmla="*/ 2167467 h 5959540"/>
              <a:gd name="connsiteX104" fmla="*/ 4736448 w 6441943"/>
              <a:gd name="connsiteY104" fmla="*/ 2146033 h 5959540"/>
              <a:gd name="connsiteX105" fmla="*/ 2679023 w 6441943"/>
              <a:gd name="connsiteY105" fmla="*/ 1316748 h 5959540"/>
              <a:gd name="connsiteX106" fmla="*/ 2660196 w 6441943"/>
              <a:gd name="connsiteY106" fmla="*/ 1335577 h 5959540"/>
              <a:gd name="connsiteX107" fmla="*/ 2599948 w 6441943"/>
              <a:gd name="connsiteY107" fmla="*/ 1592789 h 5959540"/>
              <a:gd name="connsiteX108" fmla="*/ 2727395 w 6441943"/>
              <a:gd name="connsiteY108" fmla="*/ 1942694 h 5959540"/>
              <a:gd name="connsiteX109" fmla="*/ 2796913 w 6441943"/>
              <a:gd name="connsiteY109" fmla="*/ 2220763 h 5959540"/>
              <a:gd name="connsiteX110" fmla="*/ 2831673 w 6441943"/>
              <a:gd name="connsiteY110" fmla="*/ 2255521 h 5959540"/>
              <a:gd name="connsiteX111" fmla="*/ 2866430 w 6441943"/>
              <a:gd name="connsiteY111" fmla="*/ 2223079 h 5959540"/>
              <a:gd name="connsiteX112" fmla="*/ 2787644 w 6441943"/>
              <a:gd name="connsiteY112" fmla="*/ 1905618 h 5959540"/>
              <a:gd name="connsiteX113" fmla="*/ 2669465 w 6441943"/>
              <a:gd name="connsiteY113" fmla="*/ 1588155 h 5959540"/>
              <a:gd name="connsiteX114" fmla="*/ 2725077 w 6441943"/>
              <a:gd name="connsiteY114" fmla="*/ 1363383 h 5959540"/>
              <a:gd name="connsiteX115" fmla="*/ 2706541 w 6441943"/>
              <a:gd name="connsiteY115" fmla="*/ 1317039 h 5959540"/>
              <a:gd name="connsiteX116" fmla="*/ 2679023 w 6441943"/>
              <a:gd name="connsiteY116" fmla="*/ 1316748 h 5959540"/>
              <a:gd name="connsiteX117" fmla="*/ 3661900 w 6441943"/>
              <a:gd name="connsiteY117" fmla="*/ 43514 h 5959540"/>
              <a:gd name="connsiteX118" fmla="*/ 3700637 w 6441943"/>
              <a:gd name="connsiteY118" fmla="*/ 51823 h 5959540"/>
              <a:gd name="connsiteX119" fmla="*/ 3967122 w 6441943"/>
              <a:gd name="connsiteY119" fmla="*/ 290498 h 5959540"/>
              <a:gd name="connsiteX120" fmla="*/ 3955534 w 6441943"/>
              <a:gd name="connsiteY120" fmla="*/ 436486 h 5959540"/>
              <a:gd name="connsiteX121" fmla="*/ 3917409 w 6441943"/>
              <a:gd name="connsiteY121" fmla="*/ 423225 h 5959540"/>
              <a:gd name="connsiteX122" fmla="*/ 3915737 w 6441943"/>
              <a:gd name="connsiteY122" fmla="*/ 421250 h 5959540"/>
              <a:gd name="connsiteX123" fmla="*/ 3559208 w 6441943"/>
              <a:gd name="connsiteY123" fmla="*/ 129965 h 5959540"/>
              <a:gd name="connsiteX124" fmla="*/ 3496142 w 6441943"/>
              <a:gd name="connsiteY124" fmla="*/ 100266 h 5959540"/>
              <a:gd name="connsiteX125" fmla="*/ 3547157 w 6441943"/>
              <a:gd name="connsiteY125" fmla="*/ 71375 h 5959540"/>
              <a:gd name="connsiteX126" fmla="*/ 3661900 w 6441943"/>
              <a:gd name="connsiteY126" fmla="*/ 43514 h 5959540"/>
              <a:gd name="connsiteX127" fmla="*/ 3052075 w 6441943"/>
              <a:gd name="connsiteY127" fmla="*/ 570 h 5959540"/>
              <a:gd name="connsiteX128" fmla="*/ 3058764 w 6441943"/>
              <a:gd name="connsiteY128" fmla="*/ 841 h 5959540"/>
              <a:gd name="connsiteX129" fmla="*/ 3410334 w 6441943"/>
              <a:gd name="connsiteY129" fmla="*/ 59859 h 5959540"/>
              <a:gd name="connsiteX130" fmla="*/ 3496142 w 6441943"/>
              <a:gd name="connsiteY130" fmla="*/ 100266 h 5959540"/>
              <a:gd name="connsiteX131" fmla="*/ 3492399 w 6441943"/>
              <a:gd name="connsiteY131" fmla="*/ 102386 h 5959540"/>
              <a:gd name="connsiteX132" fmla="*/ 3429521 w 6441943"/>
              <a:gd name="connsiteY132" fmla="*/ 149148 h 5959540"/>
              <a:gd name="connsiteX133" fmla="*/ 3290487 w 6441943"/>
              <a:gd name="connsiteY133" fmla="*/ 283548 h 5959540"/>
              <a:gd name="connsiteX134" fmla="*/ 3306706 w 6441943"/>
              <a:gd name="connsiteY134" fmla="*/ 325258 h 5959540"/>
              <a:gd name="connsiteX135" fmla="*/ 3302072 w 6441943"/>
              <a:gd name="connsiteY135" fmla="*/ 366969 h 5959540"/>
              <a:gd name="connsiteX136" fmla="*/ 3248776 w 6441943"/>
              <a:gd name="connsiteY136" fmla="*/ 441121 h 5959540"/>
              <a:gd name="connsiteX137" fmla="*/ 3202431 w 6441943"/>
              <a:gd name="connsiteY137" fmla="*/ 448071 h 5959540"/>
              <a:gd name="connsiteX138" fmla="*/ 3163037 w 6441943"/>
              <a:gd name="connsiteY138" fmla="*/ 420264 h 5959540"/>
              <a:gd name="connsiteX139" fmla="*/ 3112058 w 6441943"/>
              <a:gd name="connsiteY139" fmla="*/ 431852 h 5959540"/>
              <a:gd name="connsiteX140" fmla="*/ 3024002 w 6441943"/>
              <a:gd name="connsiteY140" fmla="*/ 554664 h 5959540"/>
              <a:gd name="connsiteX141" fmla="*/ 2961438 w 6441943"/>
              <a:gd name="connsiteY141" fmla="*/ 594059 h 5959540"/>
              <a:gd name="connsiteX142" fmla="*/ 2609215 w 6441943"/>
              <a:gd name="connsiteY142" fmla="*/ 992625 h 5959540"/>
              <a:gd name="connsiteX143" fmla="*/ 2928997 w 6441943"/>
              <a:gd name="connsiteY143" fmla="*/ 1321673 h 5959540"/>
              <a:gd name="connsiteX144" fmla="*/ 3315975 w 6441943"/>
              <a:gd name="connsiteY144" fmla="*/ 992625 h 5959540"/>
              <a:gd name="connsiteX145" fmla="*/ 3253411 w 6441943"/>
              <a:gd name="connsiteY145" fmla="*/ 749313 h 5959540"/>
              <a:gd name="connsiteX146" fmla="*/ 3248776 w 6441943"/>
              <a:gd name="connsiteY146" fmla="*/ 698333 h 5959540"/>
              <a:gd name="connsiteX147" fmla="*/ 3334513 w 6441943"/>
              <a:gd name="connsiteY147" fmla="*/ 605644 h 5959540"/>
              <a:gd name="connsiteX148" fmla="*/ 3334513 w 6441943"/>
              <a:gd name="connsiteY148" fmla="*/ 559299 h 5959540"/>
              <a:gd name="connsiteX149" fmla="*/ 3304390 w 6441943"/>
              <a:gd name="connsiteY149" fmla="*/ 519907 h 5959540"/>
              <a:gd name="connsiteX150" fmla="*/ 3373907 w 6441943"/>
              <a:gd name="connsiteY150" fmla="*/ 434168 h 5959540"/>
              <a:gd name="connsiteX151" fmla="*/ 3415618 w 6441943"/>
              <a:gd name="connsiteY151" fmla="*/ 415630 h 5959540"/>
              <a:gd name="connsiteX152" fmla="*/ 3457328 w 6441943"/>
              <a:gd name="connsiteY152" fmla="*/ 445755 h 5959540"/>
              <a:gd name="connsiteX153" fmla="*/ 3508307 w 6441943"/>
              <a:gd name="connsiteY153" fmla="*/ 417948 h 5959540"/>
              <a:gd name="connsiteX154" fmla="*/ 3744666 w 6441943"/>
              <a:gd name="connsiteY154" fmla="*/ 271960 h 5959540"/>
              <a:gd name="connsiteX155" fmla="*/ 3902239 w 6441943"/>
              <a:gd name="connsiteY155" fmla="*/ 417948 h 5959540"/>
              <a:gd name="connsiteX156" fmla="*/ 3917409 w 6441943"/>
              <a:gd name="connsiteY156" fmla="*/ 423225 h 5959540"/>
              <a:gd name="connsiteX157" fmla="*/ 3928155 w 6441943"/>
              <a:gd name="connsiteY157" fmla="*/ 435919 h 5959540"/>
              <a:gd name="connsiteX158" fmla="*/ 3932365 w 6441943"/>
              <a:gd name="connsiteY158" fmla="*/ 441118 h 5959540"/>
              <a:gd name="connsiteX159" fmla="*/ 4226656 w 6441943"/>
              <a:gd name="connsiteY159" fmla="*/ 772485 h 5959540"/>
              <a:gd name="connsiteX160" fmla="*/ 4307758 w 6441943"/>
              <a:gd name="connsiteY160" fmla="*/ 1043602 h 5959540"/>
              <a:gd name="connsiteX161" fmla="*/ 4284586 w 6441943"/>
              <a:gd name="connsiteY161" fmla="*/ 1326305 h 5959540"/>
              <a:gd name="connsiteX162" fmla="*/ 4238241 w 6441943"/>
              <a:gd name="connsiteY162" fmla="*/ 1133975 h 5959540"/>
              <a:gd name="connsiteX163" fmla="*/ 4164089 w 6441943"/>
              <a:gd name="connsiteY163" fmla="*/ 1326305 h 5959540"/>
              <a:gd name="connsiteX164" fmla="*/ 4113110 w 6441943"/>
              <a:gd name="connsiteY164" fmla="*/ 1226665 h 5959540"/>
              <a:gd name="connsiteX165" fmla="*/ 4055180 w 6441943"/>
              <a:gd name="connsiteY165" fmla="*/ 1388872 h 5959540"/>
              <a:gd name="connsiteX166" fmla="*/ 4038958 w 6441943"/>
              <a:gd name="connsiteY166" fmla="*/ 1300817 h 5959540"/>
              <a:gd name="connsiteX167" fmla="*/ 3779426 w 6441943"/>
              <a:gd name="connsiteY167" fmla="*/ 1574252 h 5959540"/>
              <a:gd name="connsiteX168" fmla="*/ 3682102 w 6441943"/>
              <a:gd name="connsiteY168" fmla="*/ 1655354 h 5959540"/>
              <a:gd name="connsiteX169" fmla="*/ 3665882 w 6441943"/>
              <a:gd name="connsiteY169" fmla="*/ 1921839 h 5959540"/>
              <a:gd name="connsiteX170" fmla="*/ 3626488 w 6441943"/>
              <a:gd name="connsiteY170" fmla="*/ 1991356 h 5959540"/>
              <a:gd name="connsiteX171" fmla="*/ 3515260 w 6441943"/>
              <a:gd name="connsiteY171" fmla="*/ 2002941 h 5959540"/>
              <a:gd name="connsiteX172" fmla="*/ 3487453 w 6441943"/>
              <a:gd name="connsiteY172" fmla="*/ 2077093 h 5959540"/>
              <a:gd name="connsiteX173" fmla="*/ 3417936 w 6441943"/>
              <a:gd name="connsiteY173" fmla="*/ 2088680 h 5959540"/>
              <a:gd name="connsiteX174" fmla="*/ 3387813 w 6441943"/>
              <a:gd name="connsiteY174" fmla="*/ 2146610 h 5959540"/>
              <a:gd name="connsiteX175" fmla="*/ 3306708 w 6441943"/>
              <a:gd name="connsiteY175" fmla="*/ 2141976 h 5959540"/>
              <a:gd name="connsiteX176" fmla="*/ 3288170 w 6441943"/>
              <a:gd name="connsiteY176" fmla="*/ 2211493 h 5959540"/>
              <a:gd name="connsiteX177" fmla="*/ 3144501 w 6441943"/>
              <a:gd name="connsiteY177" fmla="*/ 2223080 h 5959540"/>
              <a:gd name="connsiteX178" fmla="*/ 3051811 w 6441943"/>
              <a:gd name="connsiteY178" fmla="*/ 2169783 h 5959540"/>
              <a:gd name="connsiteX179" fmla="*/ 2959121 w 6441943"/>
              <a:gd name="connsiteY179" fmla="*/ 2313452 h 5959540"/>
              <a:gd name="connsiteX180" fmla="*/ 3040226 w 6441943"/>
              <a:gd name="connsiteY180" fmla="*/ 2445536 h 5959540"/>
              <a:gd name="connsiteX181" fmla="*/ 3241825 w 6441943"/>
              <a:gd name="connsiteY181" fmla="*/ 2614694 h 5959540"/>
              <a:gd name="connsiteX182" fmla="*/ 3276585 w 6441943"/>
              <a:gd name="connsiteY182" fmla="*/ 2656404 h 5959540"/>
              <a:gd name="connsiteX183" fmla="*/ 3531482 w 6441943"/>
              <a:gd name="connsiteY183" fmla="*/ 2563714 h 5959540"/>
              <a:gd name="connsiteX184" fmla="*/ 3967124 w 6441943"/>
              <a:gd name="connsiteY184" fmla="*/ 2869591 h 5959540"/>
              <a:gd name="connsiteX185" fmla="*/ 4006516 w 6441943"/>
              <a:gd name="connsiteY185" fmla="*/ 2869591 h 5959540"/>
              <a:gd name="connsiteX186" fmla="*/ 4175677 w 6441943"/>
              <a:gd name="connsiteY186" fmla="*/ 2656404 h 5959540"/>
              <a:gd name="connsiteX187" fmla="*/ 4205003 w 6441943"/>
              <a:gd name="connsiteY187" fmla="*/ 2639946 h 5959540"/>
              <a:gd name="connsiteX188" fmla="*/ 4201345 w 6441943"/>
              <a:gd name="connsiteY188" fmla="*/ 2650177 h 5959540"/>
              <a:gd name="connsiteX189" fmla="*/ 4198846 w 6441943"/>
              <a:gd name="connsiteY189" fmla="*/ 2702749 h 5959540"/>
              <a:gd name="connsiteX190" fmla="*/ 4187261 w 6441943"/>
              <a:gd name="connsiteY190" fmla="*/ 2848737 h 5959540"/>
              <a:gd name="connsiteX191" fmla="*/ 4082983 w 6441943"/>
              <a:gd name="connsiteY191" fmla="*/ 2969234 h 5959540"/>
              <a:gd name="connsiteX192" fmla="*/ 4078349 w 6441943"/>
              <a:gd name="connsiteY192" fmla="*/ 3092046 h 5959540"/>
              <a:gd name="connsiteX193" fmla="*/ 4117743 w 6441943"/>
              <a:gd name="connsiteY193" fmla="*/ 3138391 h 5959540"/>
              <a:gd name="connsiteX194" fmla="*/ 4226653 w 6441943"/>
              <a:gd name="connsiteY194" fmla="*/ 3052654 h 5959540"/>
              <a:gd name="connsiteX195" fmla="*/ 4422563 w 6441943"/>
              <a:gd name="connsiteY195" fmla="*/ 2763414 h 5959540"/>
              <a:gd name="connsiteX196" fmla="*/ 4428835 w 6441943"/>
              <a:gd name="connsiteY196" fmla="*/ 2767452 h 5959540"/>
              <a:gd name="connsiteX197" fmla="*/ 4442159 w 6441943"/>
              <a:gd name="connsiteY197" fmla="*/ 2774585 h 5959540"/>
              <a:gd name="connsiteX198" fmla="*/ 4446793 w 6441943"/>
              <a:gd name="connsiteY198" fmla="*/ 2874225 h 5959540"/>
              <a:gd name="connsiteX199" fmla="*/ 4463015 w 6441943"/>
              <a:gd name="connsiteY199" fmla="*/ 2950695 h 5959540"/>
              <a:gd name="connsiteX200" fmla="*/ 4493138 w 6441943"/>
              <a:gd name="connsiteY200" fmla="*/ 3036432 h 5959540"/>
              <a:gd name="connsiteX201" fmla="*/ 4428255 w 6441943"/>
              <a:gd name="connsiteY201" fmla="*/ 3145344 h 5959540"/>
              <a:gd name="connsiteX202" fmla="*/ 4312393 w 6441943"/>
              <a:gd name="connsiteY202" fmla="*/ 3307551 h 5959540"/>
              <a:gd name="connsiteX203" fmla="*/ 4887070 w 6441943"/>
              <a:gd name="connsiteY203" fmla="*/ 3949429 h 5959540"/>
              <a:gd name="connsiteX204" fmla="*/ 4914877 w 6441943"/>
              <a:gd name="connsiteY204" fmla="*/ 4141759 h 5959540"/>
              <a:gd name="connsiteX205" fmla="*/ 4845359 w 6441943"/>
              <a:gd name="connsiteY205" fmla="*/ 4598258 h 5959540"/>
              <a:gd name="connsiteX206" fmla="*/ 5095622 w 6441943"/>
              <a:gd name="connsiteY206" fmla="*/ 4938892 h 5959540"/>
              <a:gd name="connsiteX207" fmla="*/ 5230022 w 6441943"/>
              <a:gd name="connsiteY207" fmla="*/ 4874009 h 5959540"/>
              <a:gd name="connsiteX208" fmla="*/ 5408451 w 6441943"/>
              <a:gd name="connsiteY208" fmla="*/ 4890228 h 5959540"/>
              <a:gd name="connsiteX209" fmla="*/ 5658714 w 6441943"/>
              <a:gd name="connsiteY209" fmla="*/ 4836933 h 5959540"/>
              <a:gd name="connsiteX210" fmla="*/ 5793114 w 6441943"/>
              <a:gd name="connsiteY210" fmla="*/ 4853155 h 5959540"/>
              <a:gd name="connsiteX211" fmla="*/ 5742135 w 6441943"/>
              <a:gd name="connsiteY211" fmla="*/ 4992190 h 5959540"/>
              <a:gd name="connsiteX212" fmla="*/ 5943734 w 6441943"/>
              <a:gd name="connsiteY212" fmla="*/ 4938892 h 5959540"/>
              <a:gd name="connsiteX213" fmla="*/ 6249610 w 6441943"/>
              <a:gd name="connsiteY213" fmla="*/ 4834614 h 5959540"/>
              <a:gd name="connsiteX214" fmla="*/ 6358521 w 6441943"/>
              <a:gd name="connsiteY214" fmla="*/ 4920354 h 5959540"/>
              <a:gd name="connsiteX215" fmla="*/ 6377059 w 6441943"/>
              <a:gd name="connsiteY215" fmla="*/ 4927304 h 5959540"/>
              <a:gd name="connsiteX216" fmla="*/ 6388645 w 6441943"/>
              <a:gd name="connsiteY216" fmla="*/ 4943526 h 5959540"/>
              <a:gd name="connsiteX217" fmla="*/ 6381694 w 6441943"/>
              <a:gd name="connsiteY217" fmla="*/ 4982918 h 5959540"/>
              <a:gd name="connsiteX218" fmla="*/ 6416451 w 6441943"/>
              <a:gd name="connsiteY218" fmla="*/ 5001456 h 5959540"/>
              <a:gd name="connsiteX219" fmla="*/ 6428039 w 6441943"/>
              <a:gd name="connsiteY219" fmla="*/ 5019994 h 5959540"/>
              <a:gd name="connsiteX220" fmla="*/ 6416451 w 6441943"/>
              <a:gd name="connsiteY220" fmla="*/ 5077926 h 5959540"/>
              <a:gd name="connsiteX221" fmla="*/ 6428039 w 6441943"/>
              <a:gd name="connsiteY221" fmla="*/ 5105733 h 5959540"/>
              <a:gd name="connsiteX222" fmla="*/ 6441943 w 6441943"/>
              <a:gd name="connsiteY222" fmla="*/ 5168298 h 5959540"/>
              <a:gd name="connsiteX223" fmla="*/ 6423405 w 6441943"/>
              <a:gd name="connsiteY223" fmla="*/ 5198423 h 5959540"/>
              <a:gd name="connsiteX224" fmla="*/ 6423405 w 6441943"/>
              <a:gd name="connsiteY224" fmla="*/ 5240133 h 5959540"/>
              <a:gd name="connsiteX225" fmla="*/ 6381694 w 6441943"/>
              <a:gd name="connsiteY225" fmla="*/ 5267940 h 5959540"/>
              <a:gd name="connsiteX226" fmla="*/ 6177777 w 6441943"/>
              <a:gd name="connsiteY226" fmla="*/ 5402341 h 5959540"/>
              <a:gd name="connsiteX227" fmla="*/ 5906658 w 6441943"/>
              <a:gd name="connsiteY227" fmla="*/ 5536741 h 5959540"/>
              <a:gd name="connsiteX228" fmla="*/ 5408451 w 6441943"/>
              <a:gd name="connsiteY228" fmla="*/ 5733708 h 5959540"/>
              <a:gd name="connsiteX229" fmla="*/ 5079402 w 6441943"/>
              <a:gd name="connsiteY229" fmla="*/ 5895915 h 5959540"/>
              <a:gd name="connsiteX230" fmla="*/ 4870850 w 6441943"/>
              <a:gd name="connsiteY230" fmla="*/ 5694314 h 5959540"/>
              <a:gd name="connsiteX231" fmla="*/ 4748035 w 6441943"/>
              <a:gd name="connsiteY231" fmla="*/ 5620162 h 5959540"/>
              <a:gd name="connsiteX232" fmla="*/ 4666933 w 6441943"/>
              <a:gd name="connsiteY232" fmla="*/ 5701264 h 5959540"/>
              <a:gd name="connsiteX233" fmla="*/ 4372641 w 6441943"/>
              <a:gd name="connsiteY233" fmla="*/ 5752243 h 5959540"/>
              <a:gd name="connsiteX234" fmla="*/ 4284586 w 6441943"/>
              <a:gd name="connsiteY234" fmla="*/ 5381484 h 5959540"/>
              <a:gd name="connsiteX235" fmla="*/ 3913827 w 6441943"/>
              <a:gd name="connsiteY235" fmla="*/ 4582036 h 5959540"/>
              <a:gd name="connsiteX236" fmla="*/ 3803568 w 6441943"/>
              <a:gd name="connsiteY236" fmla="*/ 4480852 h 5959540"/>
              <a:gd name="connsiteX237" fmla="*/ 3800007 w 6441943"/>
              <a:gd name="connsiteY237" fmla="*/ 4476532 h 5959540"/>
              <a:gd name="connsiteX238" fmla="*/ 3780527 w 6441943"/>
              <a:gd name="connsiteY238" fmla="*/ 4590443 h 5959540"/>
              <a:gd name="connsiteX239" fmla="*/ 3780525 w 6441943"/>
              <a:gd name="connsiteY239" fmla="*/ 4590467 h 5959540"/>
              <a:gd name="connsiteX240" fmla="*/ 3765094 w 6441943"/>
              <a:gd name="connsiteY240" fmla="*/ 4735131 h 5959540"/>
              <a:gd name="connsiteX241" fmla="*/ 3765092 w 6441943"/>
              <a:gd name="connsiteY241" fmla="*/ 4735183 h 5959540"/>
              <a:gd name="connsiteX242" fmla="*/ 3765094 w 6441943"/>
              <a:gd name="connsiteY242" fmla="*/ 4735132 h 5959540"/>
              <a:gd name="connsiteX243" fmla="*/ 3765902 w 6441943"/>
              <a:gd name="connsiteY243" fmla="*/ 4727558 h 5959540"/>
              <a:gd name="connsiteX244" fmla="*/ 3763880 w 6441943"/>
              <a:gd name="connsiteY244" fmla="*/ 4767502 h 5959540"/>
              <a:gd name="connsiteX245" fmla="*/ 3761087 w 6441943"/>
              <a:gd name="connsiteY245" fmla="*/ 4841968 h 5959540"/>
              <a:gd name="connsiteX246" fmla="*/ 3761604 w 6441943"/>
              <a:gd name="connsiteY246" fmla="*/ 4880319 h 5959540"/>
              <a:gd name="connsiteX247" fmla="*/ 3764152 w 6441943"/>
              <a:gd name="connsiteY247" fmla="*/ 4948933 h 5959540"/>
              <a:gd name="connsiteX248" fmla="*/ 3765139 w 6441943"/>
              <a:gd name="connsiteY248" fmla="*/ 4957284 h 5959540"/>
              <a:gd name="connsiteX249" fmla="*/ 3763636 w 6441943"/>
              <a:gd name="connsiteY249" fmla="*/ 4934981 h 5959540"/>
              <a:gd name="connsiteX250" fmla="*/ 3766230 w 6441943"/>
              <a:gd name="connsiteY250" fmla="*/ 4966518 h 5959540"/>
              <a:gd name="connsiteX251" fmla="*/ 3771090 w 6441943"/>
              <a:gd name="connsiteY251" fmla="*/ 5007656 h 5959540"/>
              <a:gd name="connsiteX252" fmla="*/ 3774769 w 6441943"/>
              <a:gd name="connsiteY252" fmla="*/ 5031180 h 5959540"/>
              <a:gd name="connsiteX253" fmla="*/ 3781007 w 6441943"/>
              <a:gd name="connsiteY253" fmla="*/ 5061338 h 5959540"/>
              <a:gd name="connsiteX254" fmla="*/ 3784037 w 6441943"/>
              <a:gd name="connsiteY254" fmla="*/ 5074110 h 5959540"/>
              <a:gd name="connsiteX255" fmla="*/ 3782356 w 6441943"/>
              <a:gd name="connsiteY255" fmla="*/ 5067859 h 5959540"/>
              <a:gd name="connsiteX256" fmla="*/ 3783197 w 6441943"/>
              <a:gd name="connsiteY256" fmla="*/ 5071928 h 5959540"/>
              <a:gd name="connsiteX257" fmla="*/ 3790925 w 6441943"/>
              <a:gd name="connsiteY257" fmla="*/ 5097158 h 5959540"/>
              <a:gd name="connsiteX258" fmla="*/ 3792279 w 6441943"/>
              <a:gd name="connsiteY258" fmla="*/ 5101288 h 5959540"/>
              <a:gd name="connsiteX259" fmla="*/ 3791572 w 6441943"/>
              <a:gd name="connsiteY259" fmla="*/ 5099273 h 5959540"/>
              <a:gd name="connsiteX260" fmla="*/ 3792746 w 6441943"/>
              <a:gd name="connsiteY260" fmla="*/ 5103106 h 5959540"/>
              <a:gd name="connsiteX261" fmla="*/ 3798331 w 6441943"/>
              <a:gd name="connsiteY261" fmla="*/ 5116063 h 5959540"/>
              <a:gd name="connsiteX262" fmla="*/ 3798364 w 6441943"/>
              <a:gd name="connsiteY262" fmla="*/ 5116122 h 5959540"/>
              <a:gd name="connsiteX263" fmla="*/ 3798347 w 6441943"/>
              <a:gd name="connsiteY263" fmla="*/ 5116093 h 5959540"/>
              <a:gd name="connsiteX264" fmla="*/ 3841530 w 6441943"/>
              <a:gd name="connsiteY264" fmla="*/ 5195336 h 5959540"/>
              <a:gd name="connsiteX265" fmla="*/ 3838161 w 6441943"/>
              <a:gd name="connsiteY265" fmla="*/ 5187944 h 5959540"/>
              <a:gd name="connsiteX266" fmla="*/ 3840723 w 6441943"/>
              <a:gd name="connsiteY266" fmla="*/ 5192568 h 5959540"/>
              <a:gd name="connsiteX267" fmla="*/ 3843401 w 6441943"/>
              <a:gd name="connsiteY267" fmla="*/ 5198769 h 5959540"/>
              <a:gd name="connsiteX268" fmla="*/ 3845921 w 6441943"/>
              <a:gd name="connsiteY268" fmla="*/ 5203395 h 5959540"/>
              <a:gd name="connsiteX269" fmla="*/ 3852185 w 6441943"/>
              <a:gd name="connsiteY269" fmla="*/ 5218716 h 5959540"/>
              <a:gd name="connsiteX270" fmla="*/ 3864731 w 6441943"/>
              <a:gd name="connsiteY270" fmla="*/ 5246247 h 5959540"/>
              <a:gd name="connsiteX271" fmla="*/ 3867285 w 6441943"/>
              <a:gd name="connsiteY271" fmla="*/ 5254086 h 5959540"/>
              <a:gd name="connsiteX272" fmla="*/ 3855237 w 6441943"/>
              <a:gd name="connsiteY272" fmla="*/ 5226182 h 5959540"/>
              <a:gd name="connsiteX273" fmla="*/ 3869801 w 6441943"/>
              <a:gd name="connsiteY273" fmla="*/ 5261806 h 5959540"/>
              <a:gd name="connsiteX274" fmla="*/ 3867285 w 6441943"/>
              <a:gd name="connsiteY274" fmla="*/ 5254086 h 5959540"/>
              <a:gd name="connsiteX275" fmla="*/ 3873002 w 6441943"/>
              <a:gd name="connsiteY275" fmla="*/ 5267325 h 5959540"/>
              <a:gd name="connsiteX276" fmla="*/ 3876971 w 6441943"/>
              <a:gd name="connsiteY276" fmla="*/ 5279345 h 5959540"/>
              <a:gd name="connsiteX277" fmla="*/ 3880558 w 6441943"/>
              <a:gd name="connsiteY277" fmla="*/ 5288119 h 5959540"/>
              <a:gd name="connsiteX278" fmla="*/ 3887016 w 6441943"/>
              <a:gd name="connsiteY278" fmla="*/ 5309765 h 5959540"/>
              <a:gd name="connsiteX279" fmla="*/ 3896534 w 6441943"/>
              <a:gd name="connsiteY279" fmla="*/ 5338590 h 5959540"/>
              <a:gd name="connsiteX280" fmla="*/ 3900713 w 6441943"/>
              <a:gd name="connsiteY280" fmla="*/ 5355679 h 5959540"/>
              <a:gd name="connsiteX281" fmla="*/ 3904278 w 6441943"/>
              <a:gd name="connsiteY281" fmla="*/ 5367630 h 5959540"/>
              <a:gd name="connsiteX282" fmla="*/ 3907819 w 6441943"/>
              <a:gd name="connsiteY282" fmla="*/ 5384732 h 5959540"/>
              <a:gd name="connsiteX283" fmla="*/ 3912682 w 6441943"/>
              <a:gd name="connsiteY283" fmla="*/ 5404615 h 5959540"/>
              <a:gd name="connsiteX284" fmla="*/ 3916297 w 6441943"/>
              <a:gd name="connsiteY284" fmla="*/ 5425687 h 5959540"/>
              <a:gd name="connsiteX285" fmla="*/ 3919119 w 6441943"/>
              <a:gd name="connsiteY285" fmla="*/ 5439319 h 5959540"/>
              <a:gd name="connsiteX286" fmla="*/ 3920656 w 6441943"/>
              <a:gd name="connsiteY286" fmla="*/ 5451099 h 5959540"/>
              <a:gd name="connsiteX287" fmla="*/ 3922811 w 6441943"/>
              <a:gd name="connsiteY287" fmla="*/ 5463655 h 5959540"/>
              <a:gd name="connsiteX288" fmla="*/ 3923396 w 6441943"/>
              <a:gd name="connsiteY288" fmla="*/ 5469029 h 5959540"/>
              <a:gd name="connsiteX289" fmla="*/ 3922100 w 6441943"/>
              <a:gd name="connsiteY289" fmla="*/ 5462160 h 5959540"/>
              <a:gd name="connsiteX290" fmla="*/ 3925391 w 6441943"/>
              <a:gd name="connsiteY290" fmla="*/ 5487370 h 5959540"/>
              <a:gd name="connsiteX291" fmla="*/ 3923396 w 6441943"/>
              <a:gd name="connsiteY291" fmla="*/ 5469029 h 5959540"/>
              <a:gd name="connsiteX292" fmla="*/ 3923846 w 6441943"/>
              <a:gd name="connsiteY292" fmla="*/ 5471418 h 5959540"/>
              <a:gd name="connsiteX293" fmla="*/ 3925984 w 6441943"/>
              <a:gd name="connsiteY293" fmla="*/ 5491912 h 5959540"/>
              <a:gd name="connsiteX294" fmla="*/ 3927116 w 6441943"/>
              <a:gd name="connsiteY294" fmla="*/ 5500582 h 5959540"/>
              <a:gd name="connsiteX295" fmla="*/ 3927510 w 6441943"/>
              <a:gd name="connsiteY295" fmla="*/ 5506529 h 5959540"/>
              <a:gd name="connsiteX296" fmla="*/ 3928283 w 6441943"/>
              <a:gd name="connsiteY296" fmla="*/ 5513946 h 5959540"/>
              <a:gd name="connsiteX297" fmla="*/ 3927561 w 6441943"/>
              <a:gd name="connsiteY297" fmla="*/ 5507308 h 5959540"/>
              <a:gd name="connsiteX298" fmla="*/ 3929661 w 6441943"/>
              <a:gd name="connsiteY298" fmla="*/ 5539050 h 5959540"/>
              <a:gd name="connsiteX299" fmla="*/ 3928286 w 6441943"/>
              <a:gd name="connsiteY299" fmla="*/ 5513976 h 5959540"/>
              <a:gd name="connsiteX300" fmla="*/ 3930307 w 6441943"/>
              <a:gd name="connsiteY300" fmla="*/ 5548810 h 5959540"/>
              <a:gd name="connsiteX301" fmla="*/ 3930341 w 6441943"/>
              <a:gd name="connsiteY301" fmla="*/ 5551457 h 5959540"/>
              <a:gd name="connsiteX302" fmla="*/ 3930341 w 6441943"/>
              <a:gd name="connsiteY302" fmla="*/ 5551462 h 5959540"/>
              <a:gd name="connsiteX303" fmla="*/ 3930341 w 6441943"/>
              <a:gd name="connsiteY303" fmla="*/ 5551461 h 5959540"/>
              <a:gd name="connsiteX304" fmla="*/ 3930728 w 6441943"/>
              <a:gd name="connsiteY304" fmla="*/ 5581396 h 5959540"/>
              <a:gd name="connsiteX305" fmla="*/ 3930415 w 6441943"/>
              <a:gd name="connsiteY305" fmla="*/ 5595734 h 5959540"/>
              <a:gd name="connsiteX306" fmla="*/ 3531849 w 6441943"/>
              <a:gd name="connsiteY306" fmla="*/ 5952590 h 5959540"/>
              <a:gd name="connsiteX307" fmla="*/ 3527214 w 6441943"/>
              <a:gd name="connsiteY307" fmla="*/ 5952590 h 5959540"/>
              <a:gd name="connsiteX308" fmla="*/ 2732397 w 6441943"/>
              <a:gd name="connsiteY308" fmla="*/ 5959540 h 5959540"/>
              <a:gd name="connsiteX309" fmla="*/ 2579459 w 6441943"/>
              <a:gd name="connsiteY309" fmla="*/ 5906245 h 5959540"/>
              <a:gd name="connsiteX310" fmla="*/ 2597129 w 6441943"/>
              <a:gd name="connsiteY310" fmla="*/ 5859320 h 5959540"/>
              <a:gd name="connsiteX311" fmla="*/ 2603445 w 6441943"/>
              <a:gd name="connsiteY311" fmla="*/ 5855368 h 5959540"/>
              <a:gd name="connsiteX312" fmla="*/ 2607725 w 6441943"/>
              <a:gd name="connsiteY312" fmla="*/ 5850306 h 5959540"/>
              <a:gd name="connsiteX313" fmla="*/ 2644327 w 6441943"/>
              <a:gd name="connsiteY313" fmla="*/ 5829784 h 5959540"/>
              <a:gd name="connsiteX314" fmla="*/ 2644342 w 6441943"/>
              <a:gd name="connsiteY314" fmla="*/ 5829774 h 5959540"/>
              <a:gd name="connsiteX315" fmla="*/ 2648977 w 6441943"/>
              <a:gd name="connsiteY315" fmla="*/ 5827458 h 5959540"/>
              <a:gd name="connsiteX316" fmla="*/ 2838991 w 6441943"/>
              <a:gd name="connsiteY316" fmla="*/ 5804286 h 5959540"/>
              <a:gd name="connsiteX317" fmla="*/ 2924459 w 6441943"/>
              <a:gd name="connsiteY317" fmla="*/ 5760242 h 5959540"/>
              <a:gd name="connsiteX318" fmla="*/ 2939190 w 6441943"/>
              <a:gd name="connsiteY318" fmla="*/ 5750127 h 5959540"/>
              <a:gd name="connsiteX319" fmla="*/ 2928157 w 6441943"/>
              <a:gd name="connsiteY319" fmla="*/ 5758336 h 5959540"/>
              <a:gd name="connsiteX320" fmla="*/ 2933138 w 6441943"/>
              <a:gd name="connsiteY320" fmla="*/ 5755769 h 5959540"/>
              <a:gd name="connsiteX321" fmla="*/ 2945690 w 6441943"/>
              <a:gd name="connsiteY321" fmla="*/ 5745664 h 5959540"/>
              <a:gd name="connsiteX322" fmla="*/ 2939190 w 6441943"/>
              <a:gd name="connsiteY322" fmla="*/ 5750127 h 5959540"/>
              <a:gd name="connsiteX323" fmla="*/ 2951805 w 6441943"/>
              <a:gd name="connsiteY323" fmla="*/ 5740741 h 5959540"/>
              <a:gd name="connsiteX324" fmla="*/ 2991960 w 6441943"/>
              <a:gd name="connsiteY324" fmla="*/ 5708411 h 5959540"/>
              <a:gd name="connsiteX325" fmla="*/ 2999083 w 6441943"/>
              <a:gd name="connsiteY325" fmla="*/ 5701683 h 5959540"/>
              <a:gd name="connsiteX326" fmla="*/ 2995389 w 6441943"/>
              <a:gd name="connsiteY326" fmla="*/ 5705651 h 5959540"/>
              <a:gd name="connsiteX327" fmla="*/ 3002574 w 6441943"/>
              <a:gd name="connsiteY327" fmla="*/ 5699865 h 5959540"/>
              <a:gd name="connsiteX328" fmla="*/ 3007940 w 6441943"/>
              <a:gd name="connsiteY328" fmla="*/ 5693316 h 5959540"/>
              <a:gd name="connsiteX329" fmla="*/ 2999083 w 6441943"/>
              <a:gd name="connsiteY329" fmla="*/ 5701683 h 5959540"/>
              <a:gd name="connsiteX330" fmla="*/ 3015770 w 6441943"/>
              <a:gd name="connsiteY330" fmla="*/ 5683760 h 5959540"/>
              <a:gd name="connsiteX331" fmla="*/ 3043765 w 6441943"/>
              <a:gd name="connsiteY331" fmla="*/ 5649590 h 5959540"/>
              <a:gd name="connsiteX332" fmla="*/ 3058504 w 6441943"/>
              <a:gd name="connsiteY332" fmla="*/ 5626794 h 5959540"/>
              <a:gd name="connsiteX333" fmla="*/ 3076362 w 6441943"/>
              <a:gd name="connsiteY333" fmla="*/ 5593489 h 5959540"/>
              <a:gd name="connsiteX334" fmla="*/ 3085707 w 6441943"/>
              <a:gd name="connsiteY334" fmla="*/ 5572196 h 5959540"/>
              <a:gd name="connsiteX335" fmla="*/ 3079581 w 6441943"/>
              <a:gd name="connsiteY335" fmla="*/ 5587486 h 5959540"/>
              <a:gd name="connsiteX336" fmla="*/ 3082303 w 6441943"/>
              <a:gd name="connsiteY336" fmla="*/ 5582409 h 5959540"/>
              <a:gd name="connsiteX337" fmla="*/ 3085724 w 6441943"/>
              <a:gd name="connsiteY337" fmla="*/ 5572159 h 5959540"/>
              <a:gd name="connsiteX338" fmla="*/ 3085707 w 6441943"/>
              <a:gd name="connsiteY338" fmla="*/ 5572196 h 5959540"/>
              <a:gd name="connsiteX339" fmla="*/ 3085731 w 6441943"/>
              <a:gd name="connsiteY339" fmla="*/ 5572137 h 5959540"/>
              <a:gd name="connsiteX340" fmla="*/ 3094935 w 6441943"/>
              <a:gd name="connsiteY340" fmla="*/ 5544559 h 5959540"/>
              <a:gd name="connsiteX341" fmla="*/ 3107378 w 6441943"/>
              <a:gd name="connsiteY341" fmla="*/ 5488445 h 5959540"/>
              <a:gd name="connsiteX342" fmla="*/ 3106519 w 6441943"/>
              <a:gd name="connsiteY342" fmla="*/ 5493901 h 5959540"/>
              <a:gd name="connsiteX343" fmla="*/ 3108152 w 6441943"/>
              <a:gd name="connsiteY343" fmla="*/ 5484955 h 5959540"/>
              <a:gd name="connsiteX344" fmla="*/ 3107378 w 6441943"/>
              <a:gd name="connsiteY344" fmla="*/ 5488445 h 5959540"/>
              <a:gd name="connsiteX345" fmla="*/ 3108324 w 6441943"/>
              <a:gd name="connsiteY345" fmla="*/ 5482442 h 5959540"/>
              <a:gd name="connsiteX346" fmla="*/ 3110246 w 6441943"/>
              <a:gd name="connsiteY346" fmla="*/ 5454019 h 5959540"/>
              <a:gd name="connsiteX347" fmla="*/ 3110110 w 6441943"/>
              <a:gd name="connsiteY347" fmla="*/ 5440477 h 5959540"/>
              <a:gd name="connsiteX348" fmla="*/ 3110110 w 6441943"/>
              <a:gd name="connsiteY348" fmla="*/ 5438161 h 5959540"/>
              <a:gd name="connsiteX349" fmla="*/ 3110110 w 6441943"/>
              <a:gd name="connsiteY349" fmla="*/ 5435843 h 5959540"/>
              <a:gd name="connsiteX350" fmla="*/ 2924730 w 6441943"/>
              <a:gd name="connsiteY350" fmla="*/ 4960809 h 5959540"/>
              <a:gd name="connsiteX351" fmla="*/ 2922412 w 6441943"/>
              <a:gd name="connsiteY351" fmla="*/ 4958490 h 5959540"/>
              <a:gd name="connsiteX352" fmla="*/ 2760204 w 6441943"/>
              <a:gd name="connsiteY352" fmla="*/ 4603953 h 5959540"/>
              <a:gd name="connsiteX353" fmla="*/ 2722191 w 6441943"/>
              <a:gd name="connsiteY353" fmla="*/ 4445126 h 5959540"/>
              <a:gd name="connsiteX354" fmla="*/ 2698632 w 6441943"/>
              <a:gd name="connsiteY354" fmla="*/ 4468138 h 5959540"/>
              <a:gd name="connsiteX355" fmla="*/ 2627756 w 6441943"/>
              <a:gd name="connsiteY355" fmla="*/ 4524104 h 5959540"/>
              <a:gd name="connsiteX356" fmla="*/ 2565190 w 6441943"/>
              <a:gd name="connsiteY356" fmla="*/ 4679360 h 5959540"/>
              <a:gd name="connsiteX357" fmla="*/ 2542017 w 6441943"/>
              <a:gd name="connsiteY357" fmla="*/ 4904132 h 5959540"/>
              <a:gd name="connsiteX358" fmla="*/ 2518845 w 6441943"/>
              <a:gd name="connsiteY358" fmla="*/ 5066339 h 5959540"/>
              <a:gd name="connsiteX359" fmla="*/ 2495672 w 6441943"/>
              <a:gd name="connsiteY359" fmla="*/ 5198423 h 5959540"/>
              <a:gd name="connsiteX360" fmla="*/ 2442377 w 6441943"/>
              <a:gd name="connsiteY360" fmla="*/ 5237815 h 5959540"/>
              <a:gd name="connsiteX361" fmla="*/ 2402982 w 6441943"/>
              <a:gd name="connsiteY361" fmla="*/ 5400022 h 5959540"/>
              <a:gd name="connsiteX362" fmla="*/ 2270901 w 6441943"/>
              <a:gd name="connsiteY362" fmla="*/ 5439417 h 5959540"/>
              <a:gd name="connsiteX363" fmla="*/ 2148085 w 6441943"/>
              <a:gd name="connsiteY363" fmla="*/ 5492712 h 5959540"/>
              <a:gd name="connsiteX364" fmla="*/ 1969659 w 6441943"/>
              <a:gd name="connsiteY364" fmla="*/ 5631747 h 5959540"/>
              <a:gd name="connsiteX365" fmla="*/ 1730981 w 6441943"/>
              <a:gd name="connsiteY365" fmla="*/ 5800907 h 5959540"/>
              <a:gd name="connsiteX366" fmla="*/ 827256 w 6441943"/>
              <a:gd name="connsiteY366" fmla="*/ 5893597 h 5959540"/>
              <a:gd name="connsiteX367" fmla="*/ 340634 w 6441943"/>
              <a:gd name="connsiteY367" fmla="*/ 5274893 h 5959540"/>
              <a:gd name="connsiteX368" fmla="*/ 148304 w 6441943"/>
              <a:gd name="connsiteY368" fmla="*/ 5298066 h 5959540"/>
              <a:gd name="connsiteX369" fmla="*/ 62564 w 6441943"/>
              <a:gd name="connsiteY369" fmla="*/ 4850836 h 5959540"/>
              <a:gd name="connsiteX370" fmla="*/ 139035 w 6441943"/>
              <a:gd name="connsiteY370" fmla="*/ 4341042 h 5959540"/>
              <a:gd name="connsiteX371" fmla="*/ 6951 w 6441943"/>
              <a:gd name="connsiteY371" fmla="*/ 4579717 h 5959540"/>
              <a:gd name="connsiteX372" fmla="*/ 122813 w 6441943"/>
              <a:gd name="connsiteY372" fmla="*/ 4109318 h 5959540"/>
              <a:gd name="connsiteX373" fmla="*/ 0 w 6441943"/>
              <a:gd name="connsiteY373" fmla="*/ 4287745 h 5959540"/>
              <a:gd name="connsiteX374" fmla="*/ 76468 w 6441943"/>
              <a:gd name="connsiteY374" fmla="*/ 3738559 h 5959540"/>
              <a:gd name="connsiteX375" fmla="*/ 139035 w 6441943"/>
              <a:gd name="connsiteY375" fmla="*/ 3390972 h 5959540"/>
              <a:gd name="connsiteX376" fmla="*/ 23173 w 6441943"/>
              <a:gd name="connsiteY376" fmla="*/ 3499881 h 5959540"/>
              <a:gd name="connsiteX377" fmla="*/ 308193 w 6441943"/>
              <a:gd name="connsiteY377" fmla="*/ 2811661 h 5959540"/>
              <a:gd name="connsiteX378" fmla="*/ 203918 w 6441943"/>
              <a:gd name="connsiteY378" fmla="*/ 2839468 h 5959540"/>
              <a:gd name="connsiteX379" fmla="*/ 495891 w 6441943"/>
              <a:gd name="connsiteY379" fmla="*/ 2582252 h 5959540"/>
              <a:gd name="connsiteX380" fmla="*/ 780911 w 6441943"/>
              <a:gd name="connsiteY380" fmla="*/ 2102584 h 5959540"/>
              <a:gd name="connsiteX381" fmla="*/ 1035808 w 6441943"/>
              <a:gd name="connsiteY381" fmla="*/ 1646085 h 5959540"/>
              <a:gd name="connsiteX382" fmla="*/ 1622072 w 6441943"/>
              <a:gd name="connsiteY382" fmla="*/ 1235934 h 5959540"/>
              <a:gd name="connsiteX383" fmla="*/ 2039176 w 6441943"/>
              <a:gd name="connsiteY383" fmla="*/ 974084 h 5959540"/>
              <a:gd name="connsiteX384" fmla="*/ 3052075 w 6441943"/>
              <a:gd name="connsiteY384" fmla="*/ 570 h 595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Lst>
            <a:rect l="l" t="t" r="r" b="b"/>
            <a:pathLst>
              <a:path w="6441943" h="5959540">
                <a:moveTo>
                  <a:pt x="3930341" y="5551462"/>
                </a:moveTo>
                <a:lnTo>
                  <a:pt x="3930470" y="5553792"/>
                </a:lnTo>
                <a:cubicBezTo>
                  <a:pt x="3930801" y="5565128"/>
                  <a:pt x="3930811" y="5574426"/>
                  <a:pt x="3930728" y="5581396"/>
                </a:cubicBezTo>
                <a:close/>
                <a:moveTo>
                  <a:pt x="3101215" y="5522950"/>
                </a:moveTo>
                <a:lnTo>
                  <a:pt x="3096254" y="5540606"/>
                </a:lnTo>
                <a:lnTo>
                  <a:pt x="3100089" y="5529112"/>
                </a:lnTo>
                <a:close/>
                <a:moveTo>
                  <a:pt x="3179633" y="5436354"/>
                </a:moveTo>
                <a:lnTo>
                  <a:pt x="3179855" y="5457522"/>
                </a:lnTo>
                <a:lnTo>
                  <a:pt x="3179738" y="5446344"/>
                </a:lnTo>
                <a:close/>
                <a:moveTo>
                  <a:pt x="3798364" y="5116122"/>
                </a:moveTo>
                <a:lnTo>
                  <a:pt x="3835318" y="5181705"/>
                </a:lnTo>
                <a:lnTo>
                  <a:pt x="3838161" y="5187944"/>
                </a:lnTo>
                <a:close/>
                <a:moveTo>
                  <a:pt x="3772668" y="5021018"/>
                </a:moveTo>
                <a:lnTo>
                  <a:pt x="3772670" y="5021035"/>
                </a:lnTo>
                <a:lnTo>
                  <a:pt x="3772673" y="5021047"/>
                </a:lnTo>
                <a:lnTo>
                  <a:pt x="3772670" y="5021034"/>
                </a:lnTo>
                <a:close/>
                <a:moveTo>
                  <a:pt x="3761032" y="4843434"/>
                </a:moveTo>
                <a:lnTo>
                  <a:pt x="3760631" y="4854130"/>
                </a:lnTo>
                <a:lnTo>
                  <a:pt x="3761287" y="4871798"/>
                </a:lnTo>
                <a:close/>
                <a:moveTo>
                  <a:pt x="3384337" y="3767524"/>
                </a:moveTo>
                <a:cubicBezTo>
                  <a:pt x="3365220" y="3769262"/>
                  <a:pt x="3346103" y="3782585"/>
                  <a:pt x="3346103" y="3782585"/>
                </a:cubicBezTo>
                <a:cubicBezTo>
                  <a:pt x="3269632" y="3759413"/>
                  <a:pt x="3160723" y="3891497"/>
                  <a:pt x="3160723" y="3891497"/>
                </a:cubicBezTo>
                <a:cubicBezTo>
                  <a:pt x="2998516" y="4130753"/>
                  <a:pt x="2876227" y="4281745"/>
                  <a:pt x="2789975" y="4375909"/>
                </a:cubicBezTo>
                <a:lnTo>
                  <a:pt x="2780135" y="4386371"/>
                </a:lnTo>
                <a:lnTo>
                  <a:pt x="2777987" y="4376117"/>
                </a:lnTo>
                <a:lnTo>
                  <a:pt x="2780259" y="4386964"/>
                </a:lnTo>
                <a:lnTo>
                  <a:pt x="2813776" y="4528044"/>
                </a:lnTo>
                <a:lnTo>
                  <a:pt x="2780260" y="4386966"/>
                </a:lnTo>
                <a:lnTo>
                  <a:pt x="2780140" y="4386393"/>
                </a:lnTo>
                <a:lnTo>
                  <a:pt x="2780260" y="4386964"/>
                </a:lnTo>
                <a:cubicBezTo>
                  <a:pt x="2795688" y="4456554"/>
                  <a:pt x="2811475" y="4523428"/>
                  <a:pt x="2827406" y="4585415"/>
                </a:cubicBezTo>
                <a:cubicBezTo>
                  <a:pt x="2827406" y="4585415"/>
                  <a:pt x="2887654" y="4784698"/>
                  <a:pt x="2980344" y="4916780"/>
                </a:cubicBezTo>
                <a:cubicBezTo>
                  <a:pt x="2996564" y="4937636"/>
                  <a:pt x="3186578" y="5183264"/>
                  <a:pt x="3179627" y="5435843"/>
                </a:cubicBezTo>
                <a:lnTo>
                  <a:pt x="3179738" y="5446344"/>
                </a:lnTo>
                <a:lnTo>
                  <a:pt x="3179858" y="5457884"/>
                </a:lnTo>
                <a:lnTo>
                  <a:pt x="3177050" y="5492431"/>
                </a:lnTo>
                <a:cubicBezTo>
                  <a:pt x="3165083" y="5587080"/>
                  <a:pt x="3108227" y="5771590"/>
                  <a:pt x="2859847" y="5869169"/>
                </a:cubicBezTo>
                <a:lnTo>
                  <a:pt x="2850578" y="5871485"/>
                </a:lnTo>
                <a:lnTo>
                  <a:pt x="2723128" y="5887707"/>
                </a:lnTo>
                <a:lnTo>
                  <a:pt x="2723137" y="5887707"/>
                </a:lnTo>
                <a:lnTo>
                  <a:pt x="2730081" y="5887707"/>
                </a:lnTo>
                <a:lnTo>
                  <a:pt x="3527214" y="5883072"/>
                </a:lnTo>
                <a:cubicBezTo>
                  <a:pt x="3557337" y="5878438"/>
                  <a:pt x="3860898" y="5834409"/>
                  <a:pt x="3860898" y="5593415"/>
                </a:cubicBezTo>
                <a:lnTo>
                  <a:pt x="3861133" y="5581911"/>
                </a:lnTo>
                <a:lnTo>
                  <a:pt x="3861133" y="5581912"/>
                </a:lnTo>
                <a:lnTo>
                  <a:pt x="3861134" y="5581911"/>
                </a:lnTo>
                <a:cubicBezTo>
                  <a:pt x="3861513" y="5533312"/>
                  <a:pt x="3855683" y="5339677"/>
                  <a:pt x="3738082" y="5153139"/>
                </a:cubicBezTo>
                <a:lnTo>
                  <a:pt x="3732433" y="5140760"/>
                </a:lnTo>
                <a:lnTo>
                  <a:pt x="3732384" y="5140652"/>
                </a:lnTo>
                <a:lnTo>
                  <a:pt x="3731127" y="5137087"/>
                </a:lnTo>
                <a:lnTo>
                  <a:pt x="3731128" y="5137089"/>
                </a:lnTo>
                <a:lnTo>
                  <a:pt x="3721174" y="5108858"/>
                </a:lnTo>
                <a:lnTo>
                  <a:pt x="3720583" y="5106469"/>
                </a:lnTo>
                <a:lnTo>
                  <a:pt x="3720154" y="5104735"/>
                </a:lnTo>
                <a:lnTo>
                  <a:pt x="3720155" y="5104739"/>
                </a:lnTo>
                <a:lnTo>
                  <a:pt x="3708063" y="5055829"/>
                </a:lnTo>
                <a:cubicBezTo>
                  <a:pt x="3703777" y="5034399"/>
                  <a:pt x="3699776" y="5009108"/>
                  <a:pt x="3696662" y="4979636"/>
                </a:cubicBezTo>
                <a:lnTo>
                  <a:pt x="3691720" y="4897282"/>
                </a:lnTo>
                <a:lnTo>
                  <a:pt x="3691720" y="4897290"/>
                </a:lnTo>
                <a:lnTo>
                  <a:pt x="3691169" y="4888099"/>
                </a:lnTo>
                <a:lnTo>
                  <a:pt x="3690584" y="4878351"/>
                </a:lnTo>
                <a:lnTo>
                  <a:pt x="3693440" y="4750059"/>
                </a:lnTo>
                <a:lnTo>
                  <a:pt x="3693439" y="4750071"/>
                </a:lnTo>
                <a:lnTo>
                  <a:pt x="3693440" y="4750058"/>
                </a:lnTo>
                <a:lnTo>
                  <a:pt x="3693440" y="4750048"/>
                </a:lnTo>
                <a:cubicBezTo>
                  <a:pt x="3699125" y="4655077"/>
                  <a:pt x="3713173" y="4540808"/>
                  <a:pt x="3740401" y="4404670"/>
                </a:cubicBezTo>
                <a:lnTo>
                  <a:pt x="3740571" y="4404435"/>
                </a:lnTo>
                <a:lnTo>
                  <a:pt x="3706071" y="4362586"/>
                </a:lnTo>
                <a:cubicBezTo>
                  <a:pt x="3524240" y="4115257"/>
                  <a:pt x="3422570" y="3821979"/>
                  <a:pt x="3422570" y="3821979"/>
                </a:cubicBezTo>
                <a:cubicBezTo>
                  <a:pt x="3422570" y="3775635"/>
                  <a:pt x="3403453" y="3765786"/>
                  <a:pt x="3384337" y="3767524"/>
                </a:cubicBezTo>
                <a:close/>
                <a:moveTo>
                  <a:pt x="2542383" y="3241413"/>
                </a:moveTo>
                <a:cubicBezTo>
                  <a:pt x="2523845" y="3243729"/>
                  <a:pt x="2509942" y="3262267"/>
                  <a:pt x="2512260" y="3280805"/>
                </a:cubicBezTo>
                <a:cubicBezTo>
                  <a:pt x="2512260" y="3288915"/>
                  <a:pt x="2602741" y="3912654"/>
                  <a:pt x="2712294" y="4403775"/>
                </a:cubicBezTo>
                <a:lnTo>
                  <a:pt x="2720978" y="4440058"/>
                </a:lnTo>
                <a:lnTo>
                  <a:pt x="2776921" y="4371033"/>
                </a:lnTo>
                <a:lnTo>
                  <a:pt x="2735259" y="4172222"/>
                </a:lnTo>
                <a:cubicBezTo>
                  <a:pt x="2648253" y="3735131"/>
                  <a:pt x="2581778" y="3278488"/>
                  <a:pt x="2581778" y="3271536"/>
                </a:cubicBezTo>
                <a:cubicBezTo>
                  <a:pt x="2579459" y="3252998"/>
                  <a:pt x="2560921" y="3239095"/>
                  <a:pt x="2542383" y="3241413"/>
                </a:cubicBezTo>
                <a:close/>
                <a:moveTo>
                  <a:pt x="2168787" y="3080089"/>
                </a:moveTo>
                <a:cubicBezTo>
                  <a:pt x="2151815" y="3079410"/>
                  <a:pt x="2129548" y="3089729"/>
                  <a:pt x="2101741" y="3124488"/>
                </a:cubicBezTo>
                <a:cubicBezTo>
                  <a:pt x="2101741" y="3124488"/>
                  <a:pt x="2057714" y="3316820"/>
                  <a:pt x="1992831" y="3386337"/>
                </a:cubicBezTo>
                <a:cubicBezTo>
                  <a:pt x="1992831" y="3386337"/>
                  <a:pt x="1951121" y="3474393"/>
                  <a:pt x="1819037" y="3520738"/>
                </a:cubicBezTo>
                <a:lnTo>
                  <a:pt x="1814402" y="3652819"/>
                </a:lnTo>
                <a:lnTo>
                  <a:pt x="1888554" y="3669041"/>
                </a:lnTo>
                <a:lnTo>
                  <a:pt x="1939533" y="3722337"/>
                </a:lnTo>
                <a:cubicBezTo>
                  <a:pt x="1939533" y="3722337"/>
                  <a:pt x="1981244" y="3757097"/>
                  <a:pt x="2009051" y="3710752"/>
                </a:cubicBezTo>
                <a:cubicBezTo>
                  <a:pt x="2009051" y="3710752"/>
                  <a:pt x="2009051" y="3615743"/>
                  <a:pt x="2108693" y="3622696"/>
                </a:cubicBezTo>
                <a:cubicBezTo>
                  <a:pt x="2108693" y="3622696"/>
                  <a:pt x="2161989" y="3629647"/>
                  <a:pt x="2166623" y="3564764"/>
                </a:cubicBezTo>
                <a:cubicBezTo>
                  <a:pt x="2166623" y="3564764"/>
                  <a:pt x="2159673" y="3523054"/>
                  <a:pt x="2217603" y="3476709"/>
                </a:cubicBezTo>
                <a:lnTo>
                  <a:pt x="2419204" y="3326089"/>
                </a:lnTo>
                <a:cubicBezTo>
                  <a:pt x="2419204" y="3326089"/>
                  <a:pt x="2215287" y="3159247"/>
                  <a:pt x="2210652" y="3112903"/>
                </a:cubicBezTo>
                <a:cubicBezTo>
                  <a:pt x="2210652" y="3112903"/>
                  <a:pt x="2197074" y="3081221"/>
                  <a:pt x="2168787" y="3080089"/>
                </a:cubicBezTo>
                <a:close/>
                <a:moveTo>
                  <a:pt x="4736448" y="2146033"/>
                </a:moveTo>
                <a:cubicBezTo>
                  <a:pt x="4750930" y="2148349"/>
                  <a:pt x="4759619" y="2155880"/>
                  <a:pt x="4759619" y="2155880"/>
                </a:cubicBezTo>
                <a:cubicBezTo>
                  <a:pt x="4824502" y="2197591"/>
                  <a:pt x="4766572" y="2255523"/>
                  <a:pt x="4766572" y="2255523"/>
                </a:cubicBezTo>
                <a:lnTo>
                  <a:pt x="4422563" y="2763414"/>
                </a:lnTo>
                <a:lnTo>
                  <a:pt x="4399870" y="2748805"/>
                </a:lnTo>
                <a:cubicBezTo>
                  <a:pt x="4379015" y="2733453"/>
                  <a:pt x="4358739" y="2713177"/>
                  <a:pt x="4361056" y="2693480"/>
                </a:cubicBezTo>
                <a:cubicBezTo>
                  <a:pt x="4361056" y="2693480"/>
                  <a:pt x="4395814" y="2593840"/>
                  <a:pt x="4298489" y="2605425"/>
                </a:cubicBezTo>
                <a:cubicBezTo>
                  <a:pt x="4298489" y="2605425"/>
                  <a:pt x="4285455" y="2598909"/>
                  <a:pt x="4236902" y="2622045"/>
                </a:cubicBezTo>
                <a:lnTo>
                  <a:pt x="4205003" y="2639946"/>
                </a:lnTo>
                <a:lnTo>
                  <a:pt x="4213619" y="2615853"/>
                </a:lnTo>
                <a:cubicBezTo>
                  <a:pt x="4223178" y="2598474"/>
                  <a:pt x="4233606" y="2591522"/>
                  <a:pt x="4233606" y="2591522"/>
                </a:cubicBezTo>
                <a:lnTo>
                  <a:pt x="4678517" y="2167467"/>
                </a:lnTo>
                <a:cubicBezTo>
                  <a:pt x="4701690" y="2146612"/>
                  <a:pt x="4721965" y="2143716"/>
                  <a:pt x="4736448" y="2146033"/>
                </a:cubicBezTo>
                <a:close/>
                <a:moveTo>
                  <a:pt x="2679023" y="1316748"/>
                </a:moveTo>
                <a:cubicBezTo>
                  <a:pt x="2670623" y="1319935"/>
                  <a:pt x="2663672" y="1326308"/>
                  <a:pt x="2660196" y="1335577"/>
                </a:cubicBezTo>
                <a:cubicBezTo>
                  <a:pt x="2657878" y="1342527"/>
                  <a:pt x="2595313" y="1488515"/>
                  <a:pt x="2599948" y="1592789"/>
                </a:cubicBezTo>
                <a:cubicBezTo>
                  <a:pt x="2599948" y="1599742"/>
                  <a:pt x="2616167" y="1785122"/>
                  <a:pt x="2727395" y="1942694"/>
                </a:cubicBezTo>
                <a:cubicBezTo>
                  <a:pt x="2729714" y="1942694"/>
                  <a:pt x="2801547" y="2063191"/>
                  <a:pt x="2796913" y="2220763"/>
                </a:cubicBezTo>
                <a:cubicBezTo>
                  <a:pt x="2796913" y="2239301"/>
                  <a:pt x="2810816" y="2255521"/>
                  <a:pt x="2831673" y="2255521"/>
                </a:cubicBezTo>
                <a:cubicBezTo>
                  <a:pt x="2850210" y="2255521"/>
                  <a:pt x="2866430" y="2241617"/>
                  <a:pt x="2866430" y="2223079"/>
                </a:cubicBezTo>
                <a:cubicBezTo>
                  <a:pt x="2871064" y="2044653"/>
                  <a:pt x="2792278" y="1912569"/>
                  <a:pt x="2787644" y="1905618"/>
                </a:cubicBezTo>
                <a:cubicBezTo>
                  <a:pt x="2685685" y="1761949"/>
                  <a:pt x="2669465" y="1588155"/>
                  <a:pt x="2669465" y="1588155"/>
                </a:cubicBezTo>
                <a:cubicBezTo>
                  <a:pt x="2667147" y="1500100"/>
                  <a:pt x="2725077" y="1365699"/>
                  <a:pt x="2725077" y="1363383"/>
                </a:cubicBezTo>
                <a:cubicBezTo>
                  <a:pt x="2732030" y="1344845"/>
                  <a:pt x="2725077" y="1323989"/>
                  <a:pt x="2706541" y="1317039"/>
                </a:cubicBezTo>
                <a:cubicBezTo>
                  <a:pt x="2697272" y="1313562"/>
                  <a:pt x="2687424" y="1313562"/>
                  <a:pt x="2679023" y="1316748"/>
                </a:cubicBezTo>
                <a:close/>
                <a:moveTo>
                  <a:pt x="3661900" y="43514"/>
                </a:moveTo>
                <a:cubicBezTo>
                  <a:pt x="3687603" y="44654"/>
                  <a:pt x="3700637" y="51823"/>
                  <a:pt x="3700637" y="51823"/>
                </a:cubicBezTo>
                <a:cubicBezTo>
                  <a:pt x="3916142" y="151464"/>
                  <a:pt x="3967122" y="290498"/>
                  <a:pt x="3967122" y="290498"/>
                </a:cubicBezTo>
                <a:lnTo>
                  <a:pt x="3955534" y="436486"/>
                </a:lnTo>
                <a:lnTo>
                  <a:pt x="3917409" y="423225"/>
                </a:lnTo>
                <a:lnTo>
                  <a:pt x="3915737" y="421250"/>
                </a:lnTo>
                <a:cubicBezTo>
                  <a:pt x="3871963" y="370741"/>
                  <a:pt x="3744044" y="234060"/>
                  <a:pt x="3559208" y="129965"/>
                </a:cubicBezTo>
                <a:lnTo>
                  <a:pt x="3496142" y="100266"/>
                </a:lnTo>
                <a:lnTo>
                  <a:pt x="3547157" y="71375"/>
                </a:lnTo>
                <a:cubicBezTo>
                  <a:pt x="3597828" y="47261"/>
                  <a:pt x="3636198" y="42373"/>
                  <a:pt x="3661900" y="43514"/>
                </a:cubicBezTo>
                <a:close/>
                <a:moveTo>
                  <a:pt x="3052075" y="570"/>
                </a:moveTo>
                <a:cubicBezTo>
                  <a:pt x="3056474" y="660"/>
                  <a:pt x="3058764" y="841"/>
                  <a:pt x="3058764" y="841"/>
                </a:cubicBezTo>
                <a:cubicBezTo>
                  <a:pt x="3186213" y="-4952"/>
                  <a:pt x="3304537" y="19669"/>
                  <a:pt x="3410334" y="59859"/>
                </a:cubicBezTo>
                <a:lnTo>
                  <a:pt x="3496142" y="100266"/>
                </a:lnTo>
                <a:lnTo>
                  <a:pt x="3492399" y="102386"/>
                </a:lnTo>
                <a:cubicBezTo>
                  <a:pt x="3472788" y="115186"/>
                  <a:pt x="3451825" y="130610"/>
                  <a:pt x="3429521" y="149148"/>
                </a:cubicBezTo>
                <a:lnTo>
                  <a:pt x="3290487" y="283548"/>
                </a:lnTo>
                <a:lnTo>
                  <a:pt x="3306706" y="325258"/>
                </a:lnTo>
                <a:lnTo>
                  <a:pt x="3302072" y="366969"/>
                </a:lnTo>
                <a:lnTo>
                  <a:pt x="3248776" y="441121"/>
                </a:lnTo>
                <a:lnTo>
                  <a:pt x="3202431" y="448071"/>
                </a:lnTo>
                <a:lnTo>
                  <a:pt x="3163037" y="420264"/>
                </a:lnTo>
                <a:cubicBezTo>
                  <a:pt x="3163037" y="420264"/>
                  <a:pt x="3135230" y="401726"/>
                  <a:pt x="3112058" y="431852"/>
                </a:cubicBezTo>
                <a:lnTo>
                  <a:pt x="3024002" y="554664"/>
                </a:lnTo>
                <a:cubicBezTo>
                  <a:pt x="3024002" y="554664"/>
                  <a:pt x="3012417" y="589424"/>
                  <a:pt x="2961438" y="594059"/>
                </a:cubicBezTo>
                <a:cubicBezTo>
                  <a:pt x="2961438" y="594059"/>
                  <a:pt x="2595314" y="589424"/>
                  <a:pt x="2609215" y="992625"/>
                </a:cubicBezTo>
                <a:cubicBezTo>
                  <a:pt x="2609215" y="992625"/>
                  <a:pt x="2604583" y="1298501"/>
                  <a:pt x="2928997" y="1321673"/>
                </a:cubicBezTo>
                <a:cubicBezTo>
                  <a:pt x="2928997" y="1321673"/>
                  <a:pt x="3281218" y="1328624"/>
                  <a:pt x="3315975" y="992625"/>
                </a:cubicBezTo>
                <a:cubicBezTo>
                  <a:pt x="3315975" y="992625"/>
                  <a:pt x="3339147" y="846637"/>
                  <a:pt x="3253411" y="749313"/>
                </a:cubicBezTo>
                <a:cubicBezTo>
                  <a:pt x="3253411" y="749313"/>
                  <a:pt x="3225604" y="719190"/>
                  <a:pt x="3248776" y="698333"/>
                </a:cubicBezTo>
                <a:lnTo>
                  <a:pt x="3334513" y="605644"/>
                </a:lnTo>
                <a:cubicBezTo>
                  <a:pt x="3334513" y="605644"/>
                  <a:pt x="3350735" y="594059"/>
                  <a:pt x="3334513" y="559299"/>
                </a:cubicBezTo>
                <a:lnTo>
                  <a:pt x="3304390" y="519907"/>
                </a:lnTo>
                <a:lnTo>
                  <a:pt x="3373907" y="434168"/>
                </a:lnTo>
                <a:lnTo>
                  <a:pt x="3415618" y="415630"/>
                </a:lnTo>
                <a:lnTo>
                  <a:pt x="3457328" y="445755"/>
                </a:lnTo>
                <a:cubicBezTo>
                  <a:pt x="3457328" y="445755"/>
                  <a:pt x="3441106" y="457340"/>
                  <a:pt x="3508307" y="417948"/>
                </a:cubicBezTo>
                <a:lnTo>
                  <a:pt x="3744666" y="271960"/>
                </a:lnTo>
                <a:lnTo>
                  <a:pt x="3902239" y="417948"/>
                </a:lnTo>
                <a:lnTo>
                  <a:pt x="3917409" y="423225"/>
                </a:lnTo>
                <a:lnTo>
                  <a:pt x="3928155" y="435919"/>
                </a:lnTo>
                <a:cubicBezTo>
                  <a:pt x="3930944" y="439308"/>
                  <a:pt x="3932365" y="441118"/>
                  <a:pt x="3932365" y="441118"/>
                </a:cubicBezTo>
                <a:cubicBezTo>
                  <a:pt x="4034323" y="429533"/>
                  <a:pt x="4226656" y="772485"/>
                  <a:pt x="4226656" y="772485"/>
                </a:cubicBezTo>
                <a:cubicBezTo>
                  <a:pt x="4273001" y="839684"/>
                  <a:pt x="4307758" y="1043602"/>
                  <a:pt x="4307758" y="1043602"/>
                </a:cubicBezTo>
                <a:cubicBezTo>
                  <a:pt x="4349469" y="1194224"/>
                  <a:pt x="4284586" y="1326305"/>
                  <a:pt x="4284586" y="1326305"/>
                </a:cubicBezTo>
                <a:cubicBezTo>
                  <a:pt x="4335565" y="1117754"/>
                  <a:pt x="4238241" y="1133975"/>
                  <a:pt x="4238241" y="1133975"/>
                </a:cubicBezTo>
                <a:cubicBezTo>
                  <a:pt x="4240560" y="1215078"/>
                  <a:pt x="4164089" y="1326305"/>
                  <a:pt x="4164089" y="1326305"/>
                </a:cubicBezTo>
                <a:cubicBezTo>
                  <a:pt x="4171042" y="1233616"/>
                  <a:pt x="4113110" y="1226665"/>
                  <a:pt x="4113110" y="1226665"/>
                </a:cubicBezTo>
                <a:cubicBezTo>
                  <a:pt x="4113110" y="1349478"/>
                  <a:pt x="4055180" y="1388872"/>
                  <a:pt x="4055180" y="1388872"/>
                </a:cubicBezTo>
                <a:cubicBezTo>
                  <a:pt x="4085303" y="1323990"/>
                  <a:pt x="4038958" y="1300817"/>
                  <a:pt x="4038958" y="1300817"/>
                </a:cubicBezTo>
                <a:cubicBezTo>
                  <a:pt x="3981028" y="1453755"/>
                  <a:pt x="3779426" y="1574252"/>
                  <a:pt x="3779426" y="1574252"/>
                </a:cubicBezTo>
                <a:cubicBezTo>
                  <a:pt x="3712227" y="1615962"/>
                  <a:pt x="3682102" y="1655354"/>
                  <a:pt x="3682102" y="1655354"/>
                </a:cubicBezTo>
                <a:cubicBezTo>
                  <a:pt x="3647345" y="1713287"/>
                  <a:pt x="3665882" y="1921839"/>
                  <a:pt x="3665882" y="1921839"/>
                </a:cubicBezTo>
                <a:cubicBezTo>
                  <a:pt x="3668199" y="1995991"/>
                  <a:pt x="3626488" y="1991356"/>
                  <a:pt x="3626488" y="1991356"/>
                </a:cubicBezTo>
                <a:lnTo>
                  <a:pt x="3515260" y="2002941"/>
                </a:lnTo>
                <a:cubicBezTo>
                  <a:pt x="3510626" y="2088680"/>
                  <a:pt x="3487453" y="2077093"/>
                  <a:pt x="3487453" y="2077093"/>
                </a:cubicBezTo>
                <a:cubicBezTo>
                  <a:pt x="3429523" y="2060873"/>
                  <a:pt x="3417936" y="2088680"/>
                  <a:pt x="3417936" y="2088680"/>
                </a:cubicBezTo>
                <a:cubicBezTo>
                  <a:pt x="3417936" y="2135025"/>
                  <a:pt x="3387813" y="2146610"/>
                  <a:pt x="3387813" y="2146610"/>
                </a:cubicBezTo>
                <a:cubicBezTo>
                  <a:pt x="3346103" y="2165148"/>
                  <a:pt x="3306708" y="2141976"/>
                  <a:pt x="3306708" y="2141976"/>
                </a:cubicBezTo>
                <a:cubicBezTo>
                  <a:pt x="3295123" y="2172101"/>
                  <a:pt x="3288170" y="2211493"/>
                  <a:pt x="3288170" y="2211493"/>
                </a:cubicBezTo>
                <a:cubicBezTo>
                  <a:pt x="3230240" y="2304183"/>
                  <a:pt x="3144501" y="2223080"/>
                  <a:pt x="3144501" y="2223080"/>
                </a:cubicBezTo>
                <a:cubicBezTo>
                  <a:pt x="3109744" y="2162832"/>
                  <a:pt x="3051811" y="2169783"/>
                  <a:pt x="3051811" y="2169783"/>
                </a:cubicBezTo>
                <a:cubicBezTo>
                  <a:pt x="2942902" y="2190639"/>
                  <a:pt x="2959121" y="2313452"/>
                  <a:pt x="2959121" y="2313452"/>
                </a:cubicBezTo>
                <a:cubicBezTo>
                  <a:pt x="2959121" y="2429314"/>
                  <a:pt x="3040226" y="2445536"/>
                  <a:pt x="3040226" y="2445536"/>
                </a:cubicBezTo>
                <a:lnTo>
                  <a:pt x="3241825" y="2614694"/>
                </a:lnTo>
                <a:lnTo>
                  <a:pt x="3276585" y="2656404"/>
                </a:lnTo>
                <a:cubicBezTo>
                  <a:pt x="3410985" y="2540542"/>
                  <a:pt x="3531482" y="2563714"/>
                  <a:pt x="3531482" y="2563714"/>
                </a:cubicBezTo>
                <a:cubicBezTo>
                  <a:pt x="3867482" y="2596156"/>
                  <a:pt x="3967124" y="2869591"/>
                  <a:pt x="3967124" y="2869591"/>
                </a:cubicBezTo>
                <a:lnTo>
                  <a:pt x="4006516" y="2869591"/>
                </a:lnTo>
                <a:cubicBezTo>
                  <a:pt x="4041276" y="2783854"/>
                  <a:pt x="4175677" y="2656404"/>
                  <a:pt x="4175677" y="2656404"/>
                </a:cubicBezTo>
                <a:lnTo>
                  <a:pt x="4205003" y="2639946"/>
                </a:lnTo>
                <a:lnTo>
                  <a:pt x="4201345" y="2650177"/>
                </a:lnTo>
                <a:cubicBezTo>
                  <a:pt x="4198412" y="2664515"/>
                  <a:pt x="4197108" y="2681894"/>
                  <a:pt x="4198846" y="2702749"/>
                </a:cubicBezTo>
                <a:cubicBezTo>
                  <a:pt x="4198846" y="2702749"/>
                  <a:pt x="4240556" y="2783854"/>
                  <a:pt x="4187261" y="2848737"/>
                </a:cubicBezTo>
                <a:lnTo>
                  <a:pt x="4082983" y="2969234"/>
                </a:lnTo>
                <a:cubicBezTo>
                  <a:pt x="4082983" y="2969234"/>
                  <a:pt x="4036638" y="3031798"/>
                  <a:pt x="4078349" y="3092046"/>
                </a:cubicBezTo>
                <a:lnTo>
                  <a:pt x="4117743" y="3138391"/>
                </a:lnTo>
                <a:cubicBezTo>
                  <a:pt x="4117743" y="3138391"/>
                  <a:pt x="4147866" y="3177786"/>
                  <a:pt x="4226653" y="3052654"/>
                </a:cubicBezTo>
                <a:lnTo>
                  <a:pt x="4422563" y="2763414"/>
                </a:lnTo>
                <a:lnTo>
                  <a:pt x="4428835" y="2767452"/>
                </a:lnTo>
                <a:cubicBezTo>
                  <a:pt x="4436801" y="2771978"/>
                  <a:pt x="4442159" y="2774585"/>
                  <a:pt x="4442159" y="2774585"/>
                </a:cubicBezTo>
                <a:cubicBezTo>
                  <a:pt x="4488504" y="2774585"/>
                  <a:pt x="4446793" y="2874225"/>
                  <a:pt x="4446793" y="2874225"/>
                </a:cubicBezTo>
                <a:cubicBezTo>
                  <a:pt x="4432890" y="2904350"/>
                  <a:pt x="4463015" y="2950695"/>
                  <a:pt x="4463015" y="2950695"/>
                </a:cubicBezTo>
                <a:cubicBezTo>
                  <a:pt x="4527898" y="2978502"/>
                  <a:pt x="4493138" y="3036432"/>
                  <a:pt x="4493138" y="3036432"/>
                </a:cubicBezTo>
                <a:cubicBezTo>
                  <a:pt x="4446793" y="3071192"/>
                  <a:pt x="4428255" y="3145344"/>
                  <a:pt x="4428255" y="3145344"/>
                </a:cubicBezTo>
                <a:cubicBezTo>
                  <a:pt x="4386545" y="3265841"/>
                  <a:pt x="4312393" y="3307551"/>
                  <a:pt x="4312393" y="3307551"/>
                </a:cubicBezTo>
                <a:cubicBezTo>
                  <a:pt x="4578877" y="3516103"/>
                  <a:pt x="4887070" y="3949429"/>
                  <a:pt x="4887070" y="3949429"/>
                </a:cubicBezTo>
                <a:cubicBezTo>
                  <a:pt x="4907926" y="4056020"/>
                  <a:pt x="4914877" y="4141759"/>
                  <a:pt x="4914877" y="4141759"/>
                </a:cubicBezTo>
                <a:cubicBezTo>
                  <a:pt x="4910242" y="4382753"/>
                  <a:pt x="4845359" y="4598258"/>
                  <a:pt x="4845359" y="4598258"/>
                </a:cubicBezTo>
                <a:cubicBezTo>
                  <a:pt x="4898657" y="4776685"/>
                  <a:pt x="5095622" y="4938892"/>
                  <a:pt x="5095622" y="4938892"/>
                </a:cubicBezTo>
                <a:cubicBezTo>
                  <a:pt x="5160505" y="4880959"/>
                  <a:pt x="5230022" y="4874009"/>
                  <a:pt x="5230022" y="4874009"/>
                </a:cubicBezTo>
                <a:cubicBezTo>
                  <a:pt x="5320396" y="4885594"/>
                  <a:pt x="5408451" y="4890228"/>
                  <a:pt x="5408451" y="4890228"/>
                </a:cubicBezTo>
                <a:cubicBezTo>
                  <a:pt x="5554436" y="4899500"/>
                  <a:pt x="5658714" y="4836933"/>
                  <a:pt x="5658714" y="4836933"/>
                </a:cubicBezTo>
                <a:cubicBezTo>
                  <a:pt x="5765307" y="4776685"/>
                  <a:pt x="5793114" y="4853155"/>
                  <a:pt x="5793114" y="4853155"/>
                </a:cubicBezTo>
                <a:cubicBezTo>
                  <a:pt x="5816286" y="4911085"/>
                  <a:pt x="5742135" y="4992190"/>
                  <a:pt x="5742135" y="4992190"/>
                </a:cubicBezTo>
                <a:cubicBezTo>
                  <a:pt x="5832506" y="4989871"/>
                  <a:pt x="5943734" y="4938892"/>
                  <a:pt x="5943734" y="4938892"/>
                </a:cubicBezTo>
                <a:cubicBezTo>
                  <a:pt x="6048011" y="4864740"/>
                  <a:pt x="6249610" y="4834614"/>
                  <a:pt x="6249610" y="4834614"/>
                </a:cubicBezTo>
                <a:cubicBezTo>
                  <a:pt x="6377059" y="4799857"/>
                  <a:pt x="6358521" y="4920354"/>
                  <a:pt x="6358521" y="4920354"/>
                </a:cubicBezTo>
                <a:lnTo>
                  <a:pt x="6377059" y="4927304"/>
                </a:lnTo>
                <a:lnTo>
                  <a:pt x="6388645" y="4943526"/>
                </a:lnTo>
                <a:lnTo>
                  <a:pt x="6381694" y="4982918"/>
                </a:lnTo>
                <a:lnTo>
                  <a:pt x="6416451" y="5001456"/>
                </a:lnTo>
                <a:lnTo>
                  <a:pt x="6428039" y="5019994"/>
                </a:lnTo>
                <a:lnTo>
                  <a:pt x="6416451" y="5077926"/>
                </a:lnTo>
                <a:lnTo>
                  <a:pt x="6428039" y="5105733"/>
                </a:lnTo>
                <a:lnTo>
                  <a:pt x="6441943" y="5168298"/>
                </a:lnTo>
                <a:lnTo>
                  <a:pt x="6423405" y="5198423"/>
                </a:lnTo>
                <a:lnTo>
                  <a:pt x="6423405" y="5240133"/>
                </a:lnTo>
                <a:lnTo>
                  <a:pt x="6381694" y="5267940"/>
                </a:lnTo>
                <a:cubicBezTo>
                  <a:pt x="6316811" y="5291113"/>
                  <a:pt x="6177777" y="5402341"/>
                  <a:pt x="6177777" y="5402341"/>
                </a:cubicBezTo>
                <a:cubicBezTo>
                  <a:pt x="6075818" y="5513568"/>
                  <a:pt x="5906658" y="5536741"/>
                  <a:pt x="5906658" y="5536741"/>
                </a:cubicBezTo>
                <a:cubicBezTo>
                  <a:pt x="5605416" y="5578451"/>
                  <a:pt x="5408451" y="5733708"/>
                  <a:pt x="5408451" y="5733708"/>
                </a:cubicBezTo>
                <a:cubicBezTo>
                  <a:pt x="5223072" y="5937623"/>
                  <a:pt x="5079402" y="5895915"/>
                  <a:pt x="5079402" y="5895915"/>
                </a:cubicBezTo>
                <a:cubicBezTo>
                  <a:pt x="4928780" y="5898231"/>
                  <a:pt x="4870850" y="5694314"/>
                  <a:pt x="4870850" y="5694314"/>
                </a:cubicBezTo>
                <a:cubicBezTo>
                  <a:pt x="4856947" y="5546010"/>
                  <a:pt x="4748035" y="5620162"/>
                  <a:pt x="4748035" y="5620162"/>
                </a:cubicBezTo>
                <a:lnTo>
                  <a:pt x="4666933" y="5701264"/>
                </a:lnTo>
                <a:cubicBezTo>
                  <a:pt x="4534848" y="5851886"/>
                  <a:pt x="4372641" y="5752243"/>
                  <a:pt x="4372641" y="5752243"/>
                </a:cubicBezTo>
                <a:cubicBezTo>
                  <a:pt x="4254463" y="5682726"/>
                  <a:pt x="4284586" y="5381484"/>
                  <a:pt x="4284586" y="5381484"/>
                </a:cubicBezTo>
                <a:cubicBezTo>
                  <a:pt x="4191896" y="4994506"/>
                  <a:pt x="3913827" y="4582036"/>
                  <a:pt x="3913827" y="4582036"/>
                </a:cubicBezTo>
                <a:cubicBezTo>
                  <a:pt x="3875013" y="4552202"/>
                  <a:pt x="3838227" y="4517950"/>
                  <a:pt x="3803568" y="4480852"/>
                </a:cubicBezTo>
                <a:lnTo>
                  <a:pt x="3800007" y="4476532"/>
                </a:lnTo>
                <a:lnTo>
                  <a:pt x="3780527" y="4590443"/>
                </a:lnTo>
                <a:lnTo>
                  <a:pt x="3780525" y="4590467"/>
                </a:lnTo>
                <a:lnTo>
                  <a:pt x="3765094" y="4735131"/>
                </a:lnTo>
                <a:lnTo>
                  <a:pt x="3765092" y="4735183"/>
                </a:lnTo>
                <a:lnTo>
                  <a:pt x="3765094" y="4735132"/>
                </a:lnTo>
                <a:lnTo>
                  <a:pt x="3765902" y="4727558"/>
                </a:lnTo>
                <a:lnTo>
                  <a:pt x="3763880" y="4767502"/>
                </a:lnTo>
                <a:lnTo>
                  <a:pt x="3761087" y="4841968"/>
                </a:lnTo>
                <a:lnTo>
                  <a:pt x="3761604" y="4880319"/>
                </a:lnTo>
                <a:lnTo>
                  <a:pt x="3764152" y="4948933"/>
                </a:lnTo>
                <a:lnTo>
                  <a:pt x="3765139" y="4957284"/>
                </a:lnTo>
                <a:lnTo>
                  <a:pt x="3763636" y="4934981"/>
                </a:lnTo>
                <a:lnTo>
                  <a:pt x="3766230" y="4966518"/>
                </a:lnTo>
                <a:lnTo>
                  <a:pt x="3771090" y="5007656"/>
                </a:lnTo>
                <a:lnTo>
                  <a:pt x="3774769" y="5031180"/>
                </a:lnTo>
                <a:lnTo>
                  <a:pt x="3781007" y="5061338"/>
                </a:lnTo>
                <a:lnTo>
                  <a:pt x="3784037" y="5074110"/>
                </a:lnTo>
                <a:lnTo>
                  <a:pt x="3782356" y="5067859"/>
                </a:lnTo>
                <a:lnTo>
                  <a:pt x="3783197" y="5071928"/>
                </a:lnTo>
                <a:lnTo>
                  <a:pt x="3790925" y="5097158"/>
                </a:lnTo>
                <a:lnTo>
                  <a:pt x="3792279" y="5101288"/>
                </a:lnTo>
                <a:lnTo>
                  <a:pt x="3791572" y="5099273"/>
                </a:lnTo>
                <a:lnTo>
                  <a:pt x="3792746" y="5103106"/>
                </a:lnTo>
                <a:cubicBezTo>
                  <a:pt x="3795435" y="5110379"/>
                  <a:pt x="3797462" y="5114615"/>
                  <a:pt x="3798331" y="5116063"/>
                </a:cubicBezTo>
                <a:lnTo>
                  <a:pt x="3798364" y="5116122"/>
                </a:lnTo>
                <a:lnTo>
                  <a:pt x="3798347" y="5116093"/>
                </a:lnTo>
                <a:lnTo>
                  <a:pt x="3841530" y="5195336"/>
                </a:lnTo>
                <a:lnTo>
                  <a:pt x="3838161" y="5187944"/>
                </a:lnTo>
                <a:lnTo>
                  <a:pt x="3840723" y="5192568"/>
                </a:lnTo>
                <a:lnTo>
                  <a:pt x="3843401" y="5198769"/>
                </a:lnTo>
                <a:lnTo>
                  <a:pt x="3845921" y="5203395"/>
                </a:lnTo>
                <a:lnTo>
                  <a:pt x="3852185" y="5218716"/>
                </a:lnTo>
                <a:lnTo>
                  <a:pt x="3864731" y="5246247"/>
                </a:lnTo>
                <a:lnTo>
                  <a:pt x="3867285" y="5254086"/>
                </a:lnTo>
                <a:lnTo>
                  <a:pt x="3855237" y="5226182"/>
                </a:lnTo>
                <a:lnTo>
                  <a:pt x="3869801" y="5261806"/>
                </a:lnTo>
                <a:lnTo>
                  <a:pt x="3867285" y="5254086"/>
                </a:lnTo>
                <a:lnTo>
                  <a:pt x="3873002" y="5267325"/>
                </a:lnTo>
                <a:lnTo>
                  <a:pt x="3876971" y="5279345"/>
                </a:lnTo>
                <a:lnTo>
                  <a:pt x="3880558" y="5288119"/>
                </a:lnTo>
                <a:lnTo>
                  <a:pt x="3887016" y="5309765"/>
                </a:lnTo>
                <a:lnTo>
                  <a:pt x="3896534" y="5338590"/>
                </a:lnTo>
                <a:lnTo>
                  <a:pt x="3900713" y="5355679"/>
                </a:lnTo>
                <a:lnTo>
                  <a:pt x="3904278" y="5367630"/>
                </a:lnTo>
                <a:lnTo>
                  <a:pt x="3907819" y="5384732"/>
                </a:lnTo>
                <a:lnTo>
                  <a:pt x="3912682" y="5404615"/>
                </a:lnTo>
                <a:lnTo>
                  <a:pt x="3916297" y="5425687"/>
                </a:lnTo>
                <a:lnTo>
                  <a:pt x="3919119" y="5439319"/>
                </a:lnTo>
                <a:lnTo>
                  <a:pt x="3920656" y="5451099"/>
                </a:lnTo>
                <a:lnTo>
                  <a:pt x="3922811" y="5463655"/>
                </a:lnTo>
                <a:lnTo>
                  <a:pt x="3923396" y="5469029"/>
                </a:lnTo>
                <a:lnTo>
                  <a:pt x="3922100" y="5462160"/>
                </a:lnTo>
                <a:lnTo>
                  <a:pt x="3925391" y="5487370"/>
                </a:lnTo>
                <a:lnTo>
                  <a:pt x="3923396" y="5469029"/>
                </a:lnTo>
                <a:lnTo>
                  <a:pt x="3923846" y="5471418"/>
                </a:lnTo>
                <a:lnTo>
                  <a:pt x="3925984" y="5491912"/>
                </a:lnTo>
                <a:lnTo>
                  <a:pt x="3927116" y="5500582"/>
                </a:lnTo>
                <a:lnTo>
                  <a:pt x="3927510" y="5506529"/>
                </a:lnTo>
                <a:lnTo>
                  <a:pt x="3928283" y="5513946"/>
                </a:lnTo>
                <a:lnTo>
                  <a:pt x="3927561" y="5507308"/>
                </a:lnTo>
                <a:lnTo>
                  <a:pt x="3929661" y="5539050"/>
                </a:lnTo>
                <a:lnTo>
                  <a:pt x="3928286" y="5513976"/>
                </a:lnTo>
                <a:lnTo>
                  <a:pt x="3930307" y="5548810"/>
                </a:lnTo>
                <a:lnTo>
                  <a:pt x="3930341" y="5551457"/>
                </a:lnTo>
                <a:lnTo>
                  <a:pt x="3930341" y="5551462"/>
                </a:lnTo>
                <a:lnTo>
                  <a:pt x="3930341" y="5551461"/>
                </a:lnTo>
                <a:lnTo>
                  <a:pt x="3930728" y="5581396"/>
                </a:lnTo>
                <a:cubicBezTo>
                  <a:pt x="3930633" y="5589361"/>
                  <a:pt x="3930415" y="5594286"/>
                  <a:pt x="3930415" y="5595734"/>
                </a:cubicBezTo>
                <a:cubicBezTo>
                  <a:pt x="3930415" y="5841362"/>
                  <a:pt x="3670884" y="5936368"/>
                  <a:pt x="3531849" y="5952590"/>
                </a:cubicBezTo>
                <a:lnTo>
                  <a:pt x="3527214" y="5952590"/>
                </a:lnTo>
                <a:lnTo>
                  <a:pt x="2732397" y="5959540"/>
                </a:lnTo>
                <a:cubicBezTo>
                  <a:pt x="2642026" y="5957224"/>
                  <a:pt x="2588728" y="5947955"/>
                  <a:pt x="2579459" y="5906245"/>
                </a:cubicBezTo>
                <a:cubicBezTo>
                  <a:pt x="2575984" y="5887707"/>
                  <a:pt x="2584095" y="5872066"/>
                  <a:pt x="2597129" y="5859320"/>
                </a:cubicBezTo>
                <a:lnTo>
                  <a:pt x="2603445" y="5855368"/>
                </a:lnTo>
                <a:lnTo>
                  <a:pt x="2607725" y="5850306"/>
                </a:lnTo>
                <a:lnTo>
                  <a:pt x="2644327" y="5829784"/>
                </a:lnTo>
                <a:lnTo>
                  <a:pt x="2644342" y="5829774"/>
                </a:lnTo>
                <a:lnTo>
                  <a:pt x="2648977" y="5827458"/>
                </a:lnTo>
                <a:lnTo>
                  <a:pt x="2838991" y="5804286"/>
                </a:lnTo>
                <a:lnTo>
                  <a:pt x="2924459" y="5760242"/>
                </a:lnTo>
                <a:lnTo>
                  <a:pt x="2939190" y="5750127"/>
                </a:lnTo>
                <a:lnTo>
                  <a:pt x="2928157" y="5758336"/>
                </a:lnTo>
                <a:lnTo>
                  <a:pt x="2933138" y="5755769"/>
                </a:lnTo>
                <a:lnTo>
                  <a:pt x="2945690" y="5745664"/>
                </a:lnTo>
                <a:lnTo>
                  <a:pt x="2939190" y="5750127"/>
                </a:lnTo>
                <a:lnTo>
                  <a:pt x="2951805" y="5740741"/>
                </a:lnTo>
                <a:lnTo>
                  <a:pt x="2991960" y="5708411"/>
                </a:lnTo>
                <a:lnTo>
                  <a:pt x="2999083" y="5701683"/>
                </a:lnTo>
                <a:lnTo>
                  <a:pt x="2995389" y="5705651"/>
                </a:lnTo>
                <a:lnTo>
                  <a:pt x="3002574" y="5699865"/>
                </a:lnTo>
                <a:lnTo>
                  <a:pt x="3007940" y="5693316"/>
                </a:lnTo>
                <a:lnTo>
                  <a:pt x="2999083" y="5701683"/>
                </a:lnTo>
                <a:lnTo>
                  <a:pt x="3015770" y="5683760"/>
                </a:lnTo>
                <a:lnTo>
                  <a:pt x="3043765" y="5649590"/>
                </a:lnTo>
                <a:lnTo>
                  <a:pt x="3058504" y="5626794"/>
                </a:lnTo>
                <a:lnTo>
                  <a:pt x="3076362" y="5593489"/>
                </a:lnTo>
                <a:lnTo>
                  <a:pt x="3085707" y="5572196"/>
                </a:lnTo>
                <a:lnTo>
                  <a:pt x="3079581" y="5587486"/>
                </a:lnTo>
                <a:lnTo>
                  <a:pt x="3082303" y="5582409"/>
                </a:lnTo>
                <a:lnTo>
                  <a:pt x="3085724" y="5572159"/>
                </a:lnTo>
                <a:lnTo>
                  <a:pt x="3085707" y="5572196"/>
                </a:lnTo>
                <a:lnTo>
                  <a:pt x="3085731" y="5572137"/>
                </a:lnTo>
                <a:lnTo>
                  <a:pt x="3094935" y="5544559"/>
                </a:lnTo>
                <a:lnTo>
                  <a:pt x="3107378" y="5488445"/>
                </a:lnTo>
                <a:lnTo>
                  <a:pt x="3106519" y="5493901"/>
                </a:lnTo>
                <a:lnTo>
                  <a:pt x="3108152" y="5484955"/>
                </a:lnTo>
                <a:lnTo>
                  <a:pt x="3107378" y="5488445"/>
                </a:lnTo>
                <a:lnTo>
                  <a:pt x="3108324" y="5482442"/>
                </a:lnTo>
                <a:lnTo>
                  <a:pt x="3110246" y="5454019"/>
                </a:lnTo>
                <a:cubicBezTo>
                  <a:pt x="3110364" y="5446379"/>
                  <a:pt x="3110110" y="5441636"/>
                  <a:pt x="3110110" y="5440477"/>
                </a:cubicBezTo>
                <a:lnTo>
                  <a:pt x="3110110" y="5438161"/>
                </a:lnTo>
                <a:lnTo>
                  <a:pt x="3110110" y="5435843"/>
                </a:lnTo>
                <a:cubicBezTo>
                  <a:pt x="3117060" y="5204118"/>
                  <a:pt x="2927046" y="4963125"/>
                  <a:pt x="2924730" y="4960809"/>
                </a:cubicBezTo>
                <a:lnTo>
                  <a:pt x="2922412" y="4958490"/>
                </a:lnTo>
                <a:cubicBezTo>
                  <a:pt x="2822771" y="4817139"/>
                  <a:pt x="2762523" y="4613222"/>
                  <a:pt x="2760204" y="4603953"/>
                </a:cubicBezTo>
                <a:lnTo>
                  <a:pt x="2722191" y="4445126"/>
                </a:lnTo>
                <a:lnTo>
                  <a:pt x="2698632" y="4468138"/>
                </a:lnTo>
                <a:cubicBezTo>
                  <a:pt x="2650567" y="4512048"/>
                  <a:pt x="2627756" y="4524104"/>
                  <a:pt x="2627756" y="4524104"/>
                </a:cubicBezTo>
                <a:cubicBezTo>
                  <a:pt x="2542017" y="4563498"/>
                  <a:pt x="2565190" y="4679360"/>
                  <a:pt x="2565190" y="4679360"/>
                </a:cubicBezTo>
                <a:cubicBezTo>
                  <a:pt x="2604584" y="4880959"/>
                  <a:pt x="2542017" y="4904132"/>
                  <a:pt x="2542017" y="4904132"/>
                </a:cubicBezTo>
                <a:cubicBezTo>
                  <a:pt x="2465549" y="4943526"/>
                  <a:pt x="2518845" y="5066339"/>
                  <a:pt x="2518845" y="5066339"/>
                </a:cubicBezTo>
                <a:cubicBezTo>
                  <a:pt x="2588362" y="5205376"/>
                  <a:pt x="2495672" y="5198423"/>
                  <a:pt x="2495672" y="5198423"/>
                </a:cubicBezTo>
                <a:lnTo>
                  <a:pt x="2442377" y="5237815"/>
                </a:lnTo>
                <a:lnTo>
                  <a:pt x="2402982" y="5400022"/>
                </a:lnTo>
                <a:lnTo>
                  <a:pt x="2270901" y="5439417"/>
                </a:lnTo>
                <a:lnTo>
                  <a:pt x="2148085" y="5492712"/>
                </a:lnTo>
                <a:cubicBezTo>
                  <a:pt x="2016004" y="5654919"/>
                  <a:pt x="1969659" y="5631747"/>
                  <a:pt x="1969659" y="5631747"/>
                </a:cubicBezTo>
                <a:cubicBezTo>
                  <a:pt x="1916361" y="5715170"/>
                  <a:pt x="1730981" y="5800907"/>
                  <a:pt x="1730981" y="5800907"/>
                </a:cubicBezTo>
                <a:cubicBezTo>
                  <a:pt x="1422789" y="5932989"/>
                  <a:pt x="827256" y="5893597"/>
                  <a:pt x="827256" y="5893597"/>
                </a:cubicBezTo>
                <a:cubicBezTo>
                  <a:pt x="287339" y="5777734"/>
                  <a:pt x="340634" y="5274893"/>
                  <a:pt x="340634" y="5274893"/>
                </a:cubicBezTo>
                <a:lnTo>
                  <a:pt x="148304" y="5298066"/>
                </a:lnTo>
                <a:cubicBezTo>
                  <a:pt x="139035" y="5075608"/>
                  <a:pt x="62564" y="4850836"/>
                  <a:pt x="62564" y="4850836"/>
                </a:cubicBezTo>
                <a:cubicBezTo>
                  <a:pt x="139035" y="4741925"/>
                  <a:pt x="139035" y="4341042"/>
                  <a:pt x="139035" y="4341042"/>
                </a:cubicBezTo>
                <a:cubicBezTo>
                  <a:pt x="46345" y="4371165"/>
                  <a:pt x="6951" y="4579717"/>
                  <a:pt x="6951" y="4579717"/>
                </a:cubicBezTo>
                <a:cubicBezTo>
                  <a:pt x="-9269" y="4440683"/>
                  <a:pt x="122813" y="4109318"/>
                  <a:pt x="122813" y="4109318"/>
                </a:cubicBezTo>
                <a:cubicBezTo>
                  <a:pt x="62564" y="4257622"/>
                  <a:pt x="0" y="4287745"/>
                  <a:pt x="0" y="4287745"/>
                </a:cubicBezTo>
                <a:cubicBezTo>
                  <a:pt x="99641" y="4000406"/>
                  <a:pt x="76468" y="3738559"/>
                  <a:pt x="76468" y="3738559"/>
                </a:cubicBezTo>
                <a:cubicBezTo>
                  <a:pt x="62564" y="3536957"/>
                  <a:pt x="139035" y="3390972"/>
                  <a:pt x="139035" y="3390972"/>
                </a:cubicBezTo>
                <a:cubicBezTo>
                  <a:pt x="92690" y="3400241"/>
                  <a:pt x="23173" y="3499881"/>
                  <a:pt x="23173" y="3499881"/>
                </a:cubicBezTo>
                <a:cubicBezTo>
                  <a:pt x="69518" y="3159247"/>
                  <a:pt x="308193" y="2811661"/>
                  <a:pt x="308193" y="2811661"/>
                </a:cubicBezTo>
                <a:cubicBezTo>
                  <a:pt x="252579" y="2811661"/>
                  <a:pt x="220137" y="2827880"/>
                  <a:pt x="203918" y="2839468"/>
                </a:cubicBezTo>
                <a:lnTo>
                  <a:pt x="495891" y="2582252"/>
                </a:lnTo>
                <a:cubicBezTo>
                  <a:pt x="665048" y="2433949"/>
                  <a:pt x="780911" y="2102584"/>
                  <a:pt x="780911" y="2102584"/>
                </a:cubicBezTo>
                <a:cubicBezTo>
                  <a:pt x="880553" y="1847687"/>
                  <a:pt x="1035808" y="1646085"/>
                  <a:pt x="1035808" y="1646085"/>
                </a:cubicBezTo>
                <a:cubicBezTo>
                  <a:pt x="1290705" y="1305452"/>
                  <a:pt x="1622072" y="1235934"/>
                  <a:pt x="1622072" y="1235934"/>
                </a:cubicBezTo>
                <a:cubicBezTo>
                  <a:pt x="2022954" y="1106168"/>
                  <a:pt x="2039176" y="974084"/>
                  <a:pt x="2039176" y="974084"/>
                </a:cubicBezTo>
                <a:cubicBezTo>
                  <a:pt x="2445418" y="18221"/>
                  <a:pt x="2986079" y="-788"/>
                  <a:pt x="3052075" y="570"/>
                </a:cubicBez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9" name="Freeform: Shape 8">
            <a:extLst>
              <a:ext uri="{FF2B5EF4-FFF2-40B4-BE49-F238E27FC236}">
                <a16:creationId xmlns:a16="http://schemas.microsoft.com/office/drawing/2014/main" id="{191D611D-C3B2-4C58-878D-5AC2D7575591}"/>
              </a:ext>
            </a:extLst>
          </p:cNvPr>
          <p:cNvSpPr/>
          <p:nvPr/>
        </p:nvSpPr>
        <p:spPr>
          <a:xfrm>
            <a:off x="1752984" y="3415881"/>
            <a:ext cx="34759" cy="46345"/>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sz="1350"/>
          </a:p>
        </p:txBody>
      </p:sp>
    </p:spTree>
    <p:extLst>
      <p:ext uri="{BB962C8B-B14F-4D97-AF65-F5344CB8AC3E}">
        <p14:creationId xmlns:p14="http://schemas.microsoft.com/office/powerpoint/2010/main" val="1927436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20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016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1161211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4071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0DC3534-6672-4B76-8EEB-AB0F9ED3AF51}" type="datetimeFigureOut">
              <a:rPr lang="ru-RU" smtClean="0"/>
              <a:t>11.06.2025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59F6B8E-FFF0-4E8C-9446-7DA0E25FFDC2}" type="slidenum">
              <a:rPr lang="ru-RU" smtClean="0"/>
              <a:t>‹#›</a:t>
            </a:fld>
            <a:endParaRPr lang="ru-RU"/>
          </a:p>
        </p:txBody>
      </p:sp>
    </p:spTree>
    <p:extLst>
      <p:ext uri="{BB962C8B-B14F-4D97-AF65-F5344CB8AC3E}">
        <p14:creationId xmlns:p14="http://schemas.microsoft.com/office/powerpoint/2010/main" val="206027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0DC3534-6672-4B76-8EEB-AB0F9ED3AF51}" type="datetimeFigureOut">
              <a:rPr lang="ru-RU" smtClean="0"/>
              <a:t>11.06.2025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59F6B8E-FFF0-4E8C-9446-7DA0E25FFDC2}" type="slidenum">
              <a:rPr lang="ru-RU" smtClean="0"/>
              <a:t>‹#›</a:t>
            </a:fld>
            <a:endParaRPr lang="ru-RU"/>
          </a:p>
        </p:txBody>
      </p:sp>
    </p:spTree>
    <p:extLst>
      <p:ext uri="{BB962C8B-B14F-4D97-AF65-F5344CB8AC3E}">
        <p14:creationId xmlns:p14="http://schemas.microsoft.com/office/powerpoint/2010/main" val="3210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DC3534-6672-4B76-8EEB-AB0F9ED3AF51}" type="datetimeFigureOut">
              <a:rPr lang="ru-RU" smtClean="0"/>
              <a:t>11.06.2025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659F6B8E-FFF0-4E8C-9446-7DA0E25FFDC2}" type="slidenum">
              <a:rPr lang="ru-RU" smtClean="0"/>
              <a:t>‹#›</a:t>
            </a:fld>
            <a:endParaRPr lang="ru-RU"/>
          </a:p>
        </p:txBody>
      </p:sp>
    </p:spTree>
    <p:extLst>
      <p:ext uri="{BB962C8B-B14F-4D97-AF65-F5344CB8AC3E}">
        <p14:creationId xmlns:p14="http://schemas.microsoft.com/office/powerpoint/2010/main" val="133327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0DC3534-6672-4B76-8EEB-AB0F9ED3AF51}" type="datetimeFigureOut">
              <a:rPr lang="ru-RU" smtClean="0"/>
              <a:t>11.06.2025</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9F6B8E-FFF0-4E8C-9446-7DA0E25FFDC2}" type="slidenum">
              <a:rPr lang="ru-RU" smtClean="0"/>
              <a:t>‹#›</a:t>
            </a:fld>
            <a:endParaRPr lang="ru-RU"/>
          </a:p>
        </p:txBody>
      </p:sp>
    </p:spTree>
    <p:extLst>
      <p:ext uri="{BB962C8B-B14F-4D97-AF65-F5344CB8AC3E}">
        <p14:creationId xmlns:p14="http://schemas.microsoft.com/office/powerpoint/2010/main" val="364811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0DC3534-6672-4B76-8EEB-AB0F9ED3AF51}" type="datetimeFigureOut">
              <a:rPr lang="ru-RU" smtClean="0"/>
              <a:t>11.06.2025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9F6B8E-FFF0-4E8C-9446-7DA0E25FFDC2}" type="slidenum">
              <a:rPr lang="ru-RU" smtClean="0"/>
              <a:t>‹#›</a:t>
            </a:fld>
            <a:endParaRPr lang="ru-RU"/>
          </a:p>
        </p:txBody>
      </p:sp>
    </p:spTree>
    <p:extLst>
      <p:ext uri="{BB962C8B-B14F-4D97-AF65-F5344CB8AC3E}">
        <p14:creationId xmlns:p14="http://schemas.microsoft.com/office/powerpoint/2010/main" val="381581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0DC3534-6672-4B76-8EEB-AB0F9ED3AF51}" type="datetimeFigureOut">
              <a:rPr lang="ru-RU" smtClean="0"/>
              <a:t>11.06.2025</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59F6B8E-FFF0-4E8C-9446-7DA0E25FFDC2}" type="slidenum">
              <a:rPr lang="ru-RU" smtClean="0"/>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94139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78170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12432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E794D288-4D7E-076B-6C32-CFD853FBA3A9}"/>
              </a:ext>
            </a:extLst>
          </p:cNvPr>
          <p:cNvPicPr>
            <a:picLocks noChangeAspect="1"/>
          </p:cNvPicPr>
          <p:nvPr/>
        </p:nvPicPr>
        <p:blipFill>
          <a:blip r:embed="rId2"/>
          <a:stretch>
            <a:fillRect/>
          </a:stretch>
        </p:blipFill>
        <p:spPr>
          <a:xfrm>
            <a:off x="0" y="58132"/>
            <a:ext cx="9144000" cy="6323196"/>
          </a:xfrm>
          <a:prstGeom prst="rect">
            <a:avLst/>
          </a:prstGeom>
        </p:spPr>
      </p:pic>
      <p:sp>
        <p:nvSpPr>
          <p:cNvPr id="2" name="Заголовок 1">
            <a:extLst>
              <a:ext uri="{FF2B5EF4-FFF2-40B4-BE49-F238E27FC236}">
                <a16:creationId xmlns:a16="http://schemas.microsoft.com/office/drawing/2014/main" id="{9FD209FA-5BE8-453A-B3CD-B77998202F52}"/>
              </a:ext>
            </a:extLst>
          </p:cNvPr>
          <p:cNvSpPr>
            <a:spLocks noGrp="1"/>
          </p:cNvSpPr>
          <p:nvPr>
            <p:ph type="ctrTitle"/>
          </p:nvPr>
        </p:nvSpPr>
        <p:spPr>
          <a:xfrm>
            <a:off x="323528" y="58132"/>
            <a:ext cx="8559167" cy="4266980"/>
          </a:xfrm>
        </p:spPr>
        <p:txBody>
          <a:bodyPr>
            <a:normAutofit fontScale="90000"/>
          </a:bodyPr>
          <a:lstStyle/>
          <a:p>
            <a:pPr algn="ctr">
              <a:lnSpc>
                <a:spcPct val="100000"/>
              </a:lnSpc>
            </a:pPr>
            <a:b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b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b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b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b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b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b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sz="18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UNIVERSITATEA PEDAGOGICĂ DE STAT</a:t>
            </a:r>
            <a:br>
              <a:rPr kumimoji="0" lang="ro-RO" sz="18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sz="18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“ION CREANGĂ”</a:t>
            </a:r>
            <a:br>
              <a:rPr kumimoji="0" lang="ro-RO" sz="18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sz="18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BIBLIOTECA ŞTIINŢIFICĂ</a:t>
            </a:r>
            <a:br>
              <a:rPr kumimoji="0" lang="ro-RO" sz="18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br>
              <a:rPr kumimoji="0" lang="ro-RO" sz="18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lang="ro-MD" sz="3200" dirty="0">
                <a:solidFill>
                  <a:srgbClr val="C00000"/>
                </a:solidFill>
                <a:effectLst/>
                <a:latin typeface="Times New Roman" panose="02020603050405020304" pitchFamily="18" charset="0"/>
                <a:ea typeface="Calibri" panose="020F0502020204030204" pitchFamily="34" charset="0"/>
              </a:rPr>
              <a:t>BIBLIOTECĂ UNIVERSITARĂ TRANSFRONTALIERĂ ONLINE PENTRU ACCES ECHITABIL LA SERVICII EDUCAȚIONALE DE ÎNALTĂ CALITATE</a:t>
            </a:r>
            <a:r>
              <a:rPr kumimoji="0" lang="ro-MD" sz="31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br>
              <a:rPr kumimoji="0" lang="ro-MD" sz="31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br>
            <a:r>
              <a:rPr kumimoji="0" lang="ro-MD" sz="31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br>
              <a:rPr kumimoji="0" lang="ro-MD" sz="31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br>
            <a:r>
              <a:rPr kumimoji="0" lang="ro-MD" sz="31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PROIECT </a:t>
            </a:r>
            <a:br>
              <a:rPr kumimoji="0" lang="ro-RO" sz="3200" b="0" i="0" u="none" strike="noStrike" kern="1200" cap="all" spc="200" normalizeH="0" baseline="0" noProof="0" dirty="0">
                <a:ln>
                  <a:noFill/>
                </a:ln>
                <a:solidFill>
                  <a:srgbClr val="242852"/>
                </a:solidFill>
                <a:effectLst/>
                <a:uLnTx/>
                <a:uFillTx/>
                <a:latin typeface="Times New Roman" panose="02020603050405020304" pitchFamily="18" charset="0"/>
                <a:ea typeface="+mn-ea"/>
                <a:cs typeface="Times New Roman" panose="02020603050405020304" pitchFamily="18" charset="0"/>
              </a:rPr>
            </a:br>
            <a:endParaRPr lang="ru-RU" sz="3100" dirty="0">
              <a:solidFill>
                <a:srgbClr val="C00000"/>
              </a:solidFill>
            </a:endParaRPr>
          </a:p>
        </p:txBody>
      </p:sp>
      <p:sp>
        <p:nvSpPr>
          <p:cNvPr id="3" name="Подзаголовок 2">
            <a:extLst>
              <a:ext uri="{FF2B5EF4-FFF2-40B4-BE49-F238E27FC236}">
                <a16:creationId xmlns:a16="http://schemas.microsoft.com/office/drawing/2014/main" id="{E75ED717-429A-46C3-89A0-9E6180AC3B2B}"/>
              </a:ext>
            </a:extLst>
          </p:cNvPr>
          <p:cNvSpPr>
            <a:spLocks noGrp="1"/>
          </p:cNvSpPr>
          <p:nvPr>
            <p:ph type="subTitle" idx="1"/>
          </p:nvPr>
        </p:nvSpPr>
        <p:spPr>
          <a:xfrm>
            <a:off x="480779" y="4725143"/>
            <a:ext cx="8182442" cy="1080121"/>
          </a:xfrm>
        </p:spPr>
        <p:txBody>
          <a:bodyPr>
            <a:normAutofit/>
          </a:bodyPr>
          <a:lstStyle/>
          <a:p>
            <a:endParaRPr lang="ru-RU" dirty="0"/>
          </a:p>
        </p:txBody>
      </p:sp>
      <p:pic>
        <p:nvPicPr>
          <p:cNvPr id="8" name="Рисунок 7">
            <a:extLst>
              <a:ext uri="{FF2B5EF4-FFF2-40B4-BE49-F238E27FC236}">
                <a16:creationId xmlns:a16="http://schemas.microsoft.com/office/drawing/2014/main" id="{CE7B917C-4867-435D-A39E-0F513B6A6F40}"/>
              </a:ext>
            </a:extLst>
          </p:cNvPr>
          <p:cNvPicPr>
            <a:picLocks noChangeAspect="1"/>
          </p:cNvPicPr>
          <p:nvPr/>
        </p:nvPicPr>
        <p:blipFill>
          <a:blip r:embed="rId3"/>
          <a:stretch>
            <a:fillRect/>
          </a:stretch>
        </p:blipFill>
        <p:spPr>
          <a:xfrm>
            <a:off x="7669487" y="58132"/>
            <a:ext cx="993734" cy="1450974"/>
          </a:xfrm>
          <a:prstGeom prst="rect">
            <a:avLst/>
          </a:prstGeom>
        </p:spPr>
      </p:pic>
      <p:pic>
        <p:nvPicPr>
          <p:cNvPr id="5" name="Рисунок 4">
            <a:extLst>
              <a:ext uri="{FF2B5EF4-FFF2-40B4-BE49-F238E27FC236}">
                <a16:creationId xmlns:a16="http://schemas.microsoft.com/office/drawing/2014/main" id="{2386BB8B-2E47-BE4E-EFAE-85E06525209C}"/>
              </a:ext>
            </a:extLst>
          </p:cNvPr>
          <p:cNvPicPr>
            <a:picLocks noChangeAspect="1"/>
          </p:cNvPicPr>
          <p:nvPr/>
        </p:nvPicPr>
        <p:blipFill>
          <a:blip r:embed="rId4"/>
          <a:stretch>
            <a:fillRect/>
          </a:stretch>
        </p:blipFill>
        <p:spPr>
          <a:xfrm>
            <a:off x="480779" y="302910"/>
            <a:ext cx="749873" cy="932769"/>
          </a:xfrm>
          <a:prstGeom prst="rect">
            <a:avLst/>
          </a:prstGeom>
        </p:spPr>
      </p:pic>
      <p:pic>
        <p:nvPicPr>
          <p:cNvPr id="9" name="Рисунок 8">
            <a:extLst>
              <a:ext uri="{FF2B5EF4-FFF2-40B4-BE49-F238E27FC236}">
                <a16:creationId xmlns:a16="http://schemas.microsoft.com/office/drawing/2014/main" id="{19E08CFC-B182-056D-DC9D-2585FA8B82BC}"/>
              </a:ext>
            </a:extLst>
          </p:cNvPr>
          <p:cNvPicPr>
            <a:picLocks noChangeAspect="1"/>
          </p:cNvPicPr>
          <p:nvPr/>
        </p:nvPicPr>
        <p:blipFill>
          <a:blip r:embed="rId5"/>
          <a:stretch>
            <a:fillRect/>
          </a:stretch>
        </p:blipFill>
        <p:spPr>
          <a:xfrm>
            <a:off x="1230652" y="251553"/>
            <a:ext cx="1218442" cy="984126"/>
          </a:xfrm>
          <a:prstGeom prst="rect">
            <a:avLst/>
          </a:prstGeom>
        </p:spPr>
      </p:pic>
    </p:spTree>
    <p:extLst>
      <p:ext uri="{BB962C8B-B14F-4D97-AF65-F5344CB8AC3E}">
        <p14:creationId xmlns:p14="http://schemas.microsoft.com/office/powerpoint/2010/main" val="58701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251520" y="1196752"/>
            <a:ext cx="8640960" cy="4093428"/>
          </a:xfrm>
          <a:prstGeom prst="rect">
            <a:avLst/>
          </a:prstGeom>
          <a:noFill/>
        </p:spPr>
        <p:txBody>
          <a:bodyPr wrap="square">
            <a:spAutoFit/>
          </a:bodyPr>
          <a:lstStyle/>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 rapoarte pentru Lansarea </a:t>
            </a:r>
            <a:r>
              <a:rPr lang="ro-MD" sz="2400" dirty="0">
                <a:solidFill>
                  <a:srgbClr val="C00000"/>
                </a:solidFill>
                <a:effectLst/>
                <a:latin typeface="Times New Roman" panose="02020603050405020304" pitchFamily="18" charset="0"/>
                <a:ea typeface="Calibri" panose="020F0502020204030204" pitchFamily="34" charset="0"/>
              </a:rPr>
              <a:t>conferințelor (1, 1 - 4)</a:t>
            </a:r>
          </a:p>
          <a:p>
            <a:pPr algn="just">
              <a:lnSpc>
                <a:spcPct val="115000"/>
              </a:lnSpc>
              <a:spcAft>
                <a:spcPts val="800"/>
              </a:spcAft>
            </a:pPr>
            <a:r>
              <a:rPr lang="ro-MD"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Evenimentul va căpăta un contur internațional, reunind cel puțin 25 de reprezentanți/eveniment ai grupurilor țintă și ai părților interesate din județul Galați și zona Chișinău. Raportul va conține fotografii, o agendă a evenimentului și o listă a participanților.</a:t>
            </a:r>
            <a:endParaRPr lang="ro-RO" sz="24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MD" sz="2400" dirty="0">
                <a:solidFill>
                  <a:srgbClr val="C00000"/>
                </a:solidFill>
                <a:effectLst/>
                <a:latin typeface="Times New Roman" panose="02020603050405020304" pitchFamily="18" charset="0"/>
                <a:ea typeface="Calibri" panose="020F0502020204030204" pitchFamily="34" charset="0"/>
              </a:rPr>
              <a:t>2 comunicate de presă (1, 1 - 4)</a:t>
            </a:r>
            <a:endParaRPr kumimoji="0" lang="ro-RO" sz="2400" b="0"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0000"/>
              </a:lnSpc>
              <a:spcBef>
                <a:spcPct val="20000"/>
              </a:spcBef>
              <a:spcAft>
                <a:spcPts val="0"/>
              </a:spcAft>
              <a:buClrTx/>
              <a:buSzTx/>
              <a:tabLst/>
              <a:defRPr/>
            </a:pPr>
            <a:r>
              <a:rPr lang="ro-MD" sz="2400" dirty="0">
                <a:solidFill>
                  <a:schemeClr val="accent3">
                    <a:lumMod val="50000"/>
                  </a:schemeClr>
                </a:solidFill>
                <a:effectLst/>
                <a:latin typeface="Times New Roman" panose="02020603050405020304" pitchFamily="18" charset="0"/>
                <a:ea typeface="Calibri" panose="020F0502020204030204" pitchFamily="34" charset="0"/>
              </a:rPr>
              <a:t>LP1 și PP2 vor elabora și publica un comunicat de presă privind lansarea oficială a proiectului în presa locală</a:t>
            </a:r>
            <a:endParaRPr kumimoji="0" lang="ro-MD" sz="22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2771800" y="332656"/>
            <a:ext cx="4572000" cy="461665"/>
          </a:xfrm>
          <a:prstGeom prst="rect">
            <a:avLst/>
          </a:prstGeom>
          <a:noFill/>
        </p:spPr>
        <p:txBody>
          <a:bodyPr wrap="square">
            <a:spAutoFit/>
          </a:bodyPr>
          <a:lstStyle/>
          <a:p>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1.1 LIVRABILE </a:t>
            </a:r>
            <a:endParaRPr lang="ro-RO" dirty="0"/>
          </a:p>
        </p:txBody>
      </p:sp>
    </p:spTree>
    <p:extLst>
      <p:ext uri="{BB962C8B-B14F-4D97-AF65-F5344CB8AC3E}">
        <p14:creationId xmlns:p14="http://schemas.microsoft.com/office/powerpoint/2010/main" val="157961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1187624" y="100923"/>
            <a:ext cx="7469360" cy="54809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ACTIVITATE 1.2.     </a:t>
            </a:r>
          </a:p>
        </p:txBody>
      </p:sp>
      <p:sp>
        <p:nvSpPr>
          <p:cNvPr id="6" name="TextBox 5">
            <a:extLst>
              <a:ext uri="{FF2B5EF4-FFF2-40B4-BE49-F238E27FC236}">
                <a16:creationId xmlns:a16="http://schemas.microsoft.com/office/drawing/2014/main" id="{554E05DA-690A-3B0B-D3CD-D43A66E31228}"/>
              </a:ext>
            </a:extLst>
          </p:cNvPr>
          <p:cNvSpPr txBox="1"/>
          <p:nvPr/>
        </p:nvSpPr>
        <p:spPr>
          <a:xfrm>
            <a:off x="323528" y="649022"/>
            <a:ext cx="8640960" cy="5579797"/>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buClrTx/>
              <a:buSzPts val="1000"/>
              <a:buFont typeface="Symbol" panose="05050102010706020507" pitchFamily="18" charset="2"/>
              <a:buChar char=""/>
              <a:tabLst>
                <a:tab pos="457200" algn="l"/>
              </a:tabLst>
              <a:defRPr/>
            </a:pPr>
            <a:r>
              <a:rPr lang="ro-MD" sz="2400" dirty="0">
                <a:solidFill>
                  <a:srgbClr val="C00000"/>
                </a:solidFill>
                <a:effectLst/>
                <a:latin typeface="Times New Roman" panose="02020603050405020304" pitchFamily="18" charset="0"/>
                <a:ea typeface="Calibri" panose="020F0502020204030204" pitchFamily="34" charset="0"/>
              </a:rPr>
              <a:t>Dezvoltarea și dotarea a două centre de resurse educaționale academice  (2,5 - 8)</a:t>
            </a:r>
            <a:endParaRPr kumimoji="0" lang="ro-MD" sz="2400" b="0" i="0" u="none" strike="noStrike" kern="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buFontTx/>
              <a:buChar char="-"/>
            </a:pPr>
            <a:r>
              <a:rPr lang="ro-MD"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înființarea și dotarea a două centre de resurse în fiecare universitate parteneră. </a:t>
            </a:r>
          </a:p>
          <a:p>
            <a:pPr marL="342900" indent="-342900" algn="just">
              <a:lnSpc>
                <a:spcPct val="115000"/>
              </a:lnSpc>
              <a:buFontTx/>
              <a:buChar char="-"/>
            </a:pPr>
            <a:r>
              <a:rPr lang="ro-MD"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Aceste centre vor fi amplasate în spațiile interioare ale clădirilor celor două universități. </a:t>
            </a:r>
          </a:p>
          <a:p>
            <a:pPr marL="342900" indent="-342900" algn="just">
              <a:lnSpc>
                <a:spcPct val="115000"/>
              </a:lnSpc>
              <a:buFontTx/>
              <a:buChar char="-"/>
            </a:pPr>
            <a:r>
              <a:rPr lang="ro-MD"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Centre de Resurse Educaționale Academice vor fi echipate cu echipamente IT ușor accesibile fiecărui student: 5 PC-uri </a:t>
            </a:r>
            <a:r>
              <a:rPr lang="ro-MD" sz="2400" kern="10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all</a:t>
            </a:r>
            <a:r>
              <a:rPr lang="ro-MD"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a:t>
            </a:r>
            <a:r>
              <a:rPr lang="ro-MD" sz="2400" kern="10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one</a:t>
            </a:r>
            <a:r>
              <a:rPr lang="ro-MD"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pentru fiecare centru, 1 masă digitală, 2 hardware și software pentru acces la internet și 1 mobilier.</a:t>
            </a:r>
            <a:endParaRPr lang="ro-RO"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ro-MD"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Aceste centre vor permite studenților să acceseze informații transfrontaliere, precum și acces la metodologii sau materiale de studiu comune.</a:t>
            </a:r>
            <a:endParaRPr kumimoji="0" lang="vi-VN" sz="18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64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251520" y="1685958"/>
            <a:ext cx="8640960" cy="3486083"/>
          </a:xfrm>
          <a:prstGeom prst="rect">
            <a:avLst/>
          </a:prstGeom>
          <a:noFill/>
        </p:spPr>
        <p:txBody>
          <a:bodyPr wrap="square">
            <a:spAutoFit/>
          </a:bodyPr>
          <a:lstStyle/>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 Centre de Resurse Educaționale </a:t>
            </a:r>
            <a:r>
              <a:rPr lang="ro-MD" sz="2400" dirty="0">
                <a:solidFill>
                  <a:srgbClr val="C00000"/>
                </a:solidFill>
                <a:effectLst/>
                <a:latin typeface="Times New Roman" panose="02020603050405020304" pitchFamily="18" charset="0"/>
                <a:ea typeface="Calibri" panose="020F0502020204030204" pitchFamily="34" charset="0"/>
              </a:rPr>
              <a:t>Academice (</a:t>
            </a:r>
            <a:r>
              <a:rPr lang="ro-RO" sz="2400" kern="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 5 - 8</a:t>
            </a:r>
            <a:r>
              <a:rPr lang="ro-MD"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15000"/>
              </a:lnSpc>
              <a:spcAft>
                <a:spcPts val="800"/>
              </a:spcAft>
              <a:buFontTx/>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2 spații dotate cu mese digitale (2 bucăți), </a:t>
            </a:r>
          </a:p>
          <a:p>
            <a:pPr marL="342900" indent="-342900" algn="just">
              <a:lnSpc>
                <a:spcPct val="115000"/>
              </a:lnSpc>
              <a:spcAft>
                <a:spcPts val="800"/>
              </a:spcAft>
              <a:buFontTx/>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PC multifuncțional (10 bucăți), </a:t>
            </a:r>
          </a:p>
          <a:p>
            <a:pPr marL="342900" indent="-342900" algn="just">
              <a:lnSpc>
                <a:spcPct val="115000"/>
              </a:lnSpc>
              <a:spcAft>
                <a:spcPts val="800"/>
              </a:spcAft>
              <a:buFontTx/>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mobilier, Server (2 bucăți), </a:t>
            </a:r>
          </a:p>
          <a:p>
            <a:pPr marL="342900" indent="-342900" algn="just">
              <a:lnSpc>
                <a:spcPct val="115000"/>
              </a:lnSpc>
              <a:spcAft>
                <a:spcPts val="800"/>
              </a:spcAft>
              <a:buFontTx/>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acces la internet hardware și software, hardware și software pentru acces la internet</a:t>
            </a:r>
            <a:r>
              <a:rPr kumimoji="0" lang="ro-MD" sz="2400" b="0" i="0" u="none" strike="noStrike" kern="1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ro-RO" sz="2400" b="0" i="0" u="none" strike="noStrike" kern="100" cap="none" spc="0" normalizeH="0" baseline="0" noProof="0" dirty="0">
              <a:ln>
                <a:noFill/>
              </a:ln>
              <a:solidFill>
                <a:schemeClr val="accent3">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2771800" y="332656"/>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1.2 LIVRABILE </a:t>
            </a: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93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1187624" y="100923"/>
            <a:ext cx="7469360" cy="54809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ACTIVITATE 1.3.  </a:t>
            </a:r>
          </a:p>
        </p:txBody>
      </p:sp>
      <p:sp>
        <p:nvSpPr>
          <p:cNvPr id="6" name="TextBox 5">
            <a:extLst>
              <a:ext uri="{FF2B5EF4-FFF2-40B4-BE49-F238E27FC236}">
                <a16:creationId xmlns:a16="http://schemas.microsoft.com/office/drawing/2014/main" id="{554E05DA-690A-3B0B-D3CD-D43A66E31228}"/>
              </a:ext>
            </a:extLst>
          </p:cNvPr>
          <p:cNvSpPr txBox="1"/>
          <p:nvPr/>
        </p:nvSpPr>
        <p:spPr>
          <a:xfrm>
            <a:off x="323528" y="649022"/>
            <a:ext cx="8640960" cy="5842946"/>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lang="ro-MD" sz="2400" dirty="0">
                <a:solidFill>
                  <a:srgbClr val="C00000"/>
                </a:solidFill>
                <a:effectLst/>
                <a:latin typeface="Times New Roman" panose="02020603050405020304" pitchFamily="18" charset="0"/>
                <a:ea typeface="Calibri" panose="020F0502020204030204" pitchFamily="34" charset="0"/>
              </a:rPr>
              <a:t>Dezvoltarea instrumentelor educaționale comune pentru valorificarea potențialului academic (1, 1 - 4) – (4, 13 - 16)</a:t>
            </a:r>
          </a:p>
          <a:p>
            <a:pPr algn="just"/>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Dezvoltarea unei Biblioteci Universitare Online transfrontaliere (multilingvă): un „depozit” online centralizat de materiale educaționale (articole științifice, cărți de specialitate, materiale didactice, cursuri) și resurse care pot fi adaptate și accesibile studenților și soluții bazate pe </a:t>
            </a:r>
            <a:r>
              <a:rPr lang="ro-MD" sz="2000" kern="100"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cloud</a:t>
            </a: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pentru stocarea datelor și acces facil la materiale educaționale.</a:t>
            </a:r>
          </a:p>
          <a:p>
            <a:pPr algn="just">
              <a:lnSpc>
                <a:spcPct val="115000"/>
              </a:lnSpc>
              <a:spcAft>
                <a:spcPts val="800"/>
              </a:spcAft>
            </a:pPr>
            <a:r>
              <a:rPr lang="ro-MD" sz="2000" kern="1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Dezvoltarea Bibliotecii Online Comune va oferi acces pentru peste 15.000 de potențiali utilizatori (studenți, profesori din universități) cu un minim de 1.500 de abonați (cu cont BTUO/online libromd.eu).</a:t>
            </a:r>
            <a:endParaRPr lang="ro-RO" sz="20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Tx/>
              <a:buChar char="-"/>
            </a:pP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Pentru a crea această bibliotecă online comună, cele două universități partenere vor fi dotate cu 3 scanere de înaltă  calitate și performanță, hardware, servere, sistem de stocare a datelor, software și echipamente pentru </a:t>
            </a:r>
            <a:r>
              <a:rPr lang="ro-MD" sz="2000" dirty="0">
                <a:solidFill>
                  <a:schemeClr val="accent4">
                    <a:lumMod val="50000"/>
                  </a:schemeClr>
                </a:solidFill>
                <a:effectLst/>
                <a:latin typeface="Times New Roman" panose="02020603050405020304" pitchFamily="18" charset="0"/>
                <a:ea typeface="Calibri" panose="020F0502020204030204" pitchFamily="34" charset="0"/>
              </a:rPr>
              <a:t>configurare. </a:t>
            </a:r>
          </a:p>
          <a:p>
            <a:pPr marL="342900" indent="-342900" algn="just">
              <a:lnSpc>
                <a:spcPct val="115000"/>
              </a:lnSpc>
              <a:spcAft>
                <a:spcPts val="800"/>
              </a:spcAft>
              <a:buFontTx/>
              <a:buChar char="-"/>
            </a:pPr>
            <a:r>
              <a:rPr lang="ro-MD" sz="2000" dirty="0">
                <a:solidFill>
                  <a:schemeClr val="accent4">
                    <a:lumMod val="50000"/>
                  </a:schemeClr>
                </a:solidFill>
                <a:effectLst/>
                <a:latin typeface="Times New Roman" panose="02020603050405020304" pitchFamily="18" charset="0"/>
                <a:ea typeface="Calibri" panose="020F0502020204030204" pitchFamily="34" charset="0"/>
              </a:rPr>
              <a:t>Pentru această activitate, doi bibliotecari din LP1 și un bibliotecar din PP2 vor scana întreaga bază de date de cărți a celor două universități și vor încărca baza de date pe platforma bibliotecii online.</a:t>
            </a:r>
            <a:endParaRPr kumimoji="0" lang="vi-VN" sz="2000" b="0"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5218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503040" y="836712"/>
            <a:ext cx="8245424" cy="5566780"/>
          </a:xfrm>
          <a:prstGeom prst="rect">
            <a:avLst/>
          </a:prstGeom>
          <a:noFill/>
        </p:spPr>
        <p:txBody>
          <a:bodyPr wrap="square">
            <a:spAutoFit/>
          </a:bodyPr>
          <a:lstStyle/>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Bibliotecă online transfrontalieră –CBOL </a:t>
            </a:r>
            <a:r>
              <a:rPr lang="ro-MD" sz="2400" dirty="0">
                <a:solidFill>
                  <a:srgbClr val="C00000"/>
                </a:solidFill>
                <a:effectLst/>
                <a:latin typeface="Times New Roman" panose="02020603050405020304" pitchFamily="18" charset="0"/>
                <a:ea typeface="Calibri" panose="020F0502020204030204" pitchFamily="34" charset="0"/>
              </a:rPr>
              <a:t>dezvoltată (3, 9 - 12)</a:t>
            </a:r>
            <a:endPar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a:p>
            <a:pPr marL="342900" marR="0" lvl="0" indent="-342900" algn="just" defTabSz="914400" rtl="0" eaLnBrk="1" fontAlgn="auto" latinLnBrk="0" hangingPunct="1">
              <a:lnSpc>
                <a:spcPct val="115000"/>
              </a:lnSpc>
              <a:spcBef>
                <a:spcPts val="0"/>
              </a:spcBef>
              <a:spcAft>
                <a:spcPts val="800"/>
              </a:spcAft>
              <a:buClrTx/>
              <a:buSzTx/>
              <a:buFontTx/>
              <a:buChar char="-"/>
              <a:tabLst/>
              <a:defRPr/>
            </a:pPr>
            <a:r>
              <a:rPr lang="ro-MD" sz="2400" dirty="0">
                <a:solidFill>
                  <a:schemeClr val="accent3">
                    <a:lumMod val="50000"/>
                  </a:schemeClr>
                </a:solidFill>
                <a:effectLst/>
                <a:latin typeface="Times New Roman" panose="02020603050405020304" pitchFamily="18" charset="0"/>
                <a:ea typeface="Calibri" panose="020F0502020204030204" pitchFamily="34" charset="0"/>
              </a:rPr>
              <a:t>Cel puțin 1500 de studenți s-au abonat la platforma digitală. Scanere (3 bucăți), Sistem de stocare a datelor în rețea (1 bucăți), Echipament pentru configurare, Server (1 bucăți)</a:t>
            </a:r>
          </a:p>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bază de date scanată și încărcată pe platforma </a:t>
            </a:r>
            <a:r>
              <a:rPr lang="ro-MD" sz="2400" kern="1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CrossBorder</a:t>
            </a: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dirty="0">
                <a:solidFill>
                  <a:srgbClr val="C00000"/>
                </a:solidFill>
                <a:effectLst/>
                <a:latin typeface="Times New Roman" panose="02020603050405020304" pitchFamily="18" charset="0"/>
                <a:ea typeface="Calibri" panose="020F0502020204030204" pitchFamily="34" charset="0"/>
              </a:rPr>
              <a:t>Online </a:t>
            </a:r>
            <a:r>
              <a:rPr lang="ro-MD" sz="2400" dirty="0" err="1">
                <a:solidFill>
                  <a:srgbClr val="C00000"/>
                </a:solidFill>
                <a:effectLst/>
                <a:latin typeface="Times New Roman" panose="02020603050405020304" pitchFamily="18" charset="0"/>
                <a:ea typeface="Calibri" panose="020F0502020204030204" pitchFamily="34" charset="0"/>
              </a:rPr>
              <a:t>Library</a:t>
            </a:r>
            <a:r>
              <a:rPr lang="ro-MD" sz="2400" dirty="0">
                <a:solidFill>
                  <a:srgbClr val="C00000"/>
                </a:solidFill>
                <a:effectLst/>
                <a:latin typeface="Times New Roman" panose="02020603050405020304" pitchFamily="18" charset="0"/>
                <a:ea typeface="Calibri" panose="020F0502020204030204" pitchFamily="34" charset="0"/>
              </a:rPr>
              <a:t>-CBOL (4, 13 - 16)</a:t>
            </a:r>
          </a:p>
          <a:p>
            <a:pPr marL="342900" indent="-342900" algn="just">
              <a:lnSpc>
                <a:spcPct val="115000"/>
              </a:lnSpc>
              <a:spcAft>
                <a:spcPts val="800"/>
              </a:spcAft>
              <a:buFontTx/>
              <a:buChar char="-"/>
            </a:pPr>
            <a:r>
              <a:rPr lang="ro-MD" sz="2400" dirty="0">
                <a:solidFill>
                  <a:srgbClr val="002060"/>
                </a:solidFill>
                <a:effectLst/>
                <a:latin typeface="Times New Roman" panose="02020603050405020304" pitchFamily="18" charset="0"/>
                <a:ea typeface="Calibri" panose="020F0502020204030204" pitchFamily="34" charset="0"/>
              </a:rPr>
              <a:t>Folosind echipamentul achiziționat în cadrul proiectului, vor fi scanate cărți, articole științifice, materiale academice etc. </a:t>
            </a:r>
          </a:p>
          <a:p>
            <a:pPr marL="342900" indent="-342900" algn="just">
              <a:lnSpc>
                <a:spcPct val="115000"/>
              </a:lnSpc>
              <a:spcAft>
                <a:spcPts val="800"/>
              </a:spcAft>
              <a:buFontTx/>
              <a:buChar char="-"/>
            </a:pPr>
            <a:r>
              <a:rPr lang="ro-MD" sz="2400" dirty="0">
                <a:solidFill>
                  <a:srgbClr val="002060"/>
                </a:solidFill>
                <a:effectLst/>
                <a:latin typeface="Times New Roman" panose="02020603050405020304" pitchFamily="18" charset="0"/>
                <a:ea typeface="Calibri" panose="020F0502020204030204" pitchFamily="34" charset="0"/>
              </a:rPr>
              <a:t>Echipa va sistematiza informațiile și va deschide conturi de abonat.</a:t>
            </a:r>
          </a:p>
          <a:p>
            <a:pPr algn="just">
              <a:lnSpc>
                <a:spcPct val="115000"/>
              </a:lnSpc>
              <a:spcAft>
                <a:spcPts val="800"/>
              </a:spcAft>
            </a:pPr>
            <a:endParaRPr lang="ro-MD" sz="1800" dirty="0">
              <a:solidFill>
                <a:srgbClr val="002060"/>
              </a:solidFill>
              <a:effectLst/>
              <a:latin typeface="Times New Roman" panose="02020603050405020304" pitchFamily="18" charset="0"/>
              <a:ea typeface="Calibri" panose="020F0502020204030204" pitchFamily="34" charset="0"/>
            </a:endParaRPr>
          </a:p>
          <a:p>
            <a:pPr algn="just">
              <a:lnSpc>
                <a:spcPct val="115000"/>
              </a:lnSpc>
              <a:spcAft>
                <a:spcPts val="800"/>
              </a:spcAft>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2771800" y="332656"/>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1.3 LIVRABILE </a:t>
            </a: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39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1187624" y="100923"/>
            <a:ext cx="7469360" cy="548099"/>
          </a:xfrm>
          <a:prstGeom prst="rect">
            <a:avLst/>
          </a:prstGeom>
          <a:noFill/>
        </p:spPr>
        <p:txBody>
          <a:bodyPr wrap="square">
            <a:spAutoFit/>
          </a:bodyPr>
          <a:lstStyle/>
          <a:p>
            <a:pPr marR="0" lvl="0" algn="ctr" defTabSz="914400" rtl="0" eaLnBrk="1" fontAlgn="auto" latinLnBrk="0" hangingPunct="1">
              <a:lnSpc>
                <a:spcPct val="115000"/>
              </a:lnSpc>
              <a:spcBef>
                <a:spcPts val="0"/>
              </a:spcBef>
              <a:spcAft>
                <a:spcPts val="0"/>
              </a:spcAft>
              <a:buClrTx/>
              <a:buSzPts val="1000"/>
              <a:tabLst>
                <a:tab pos="457200" algn="l"/>
              </a:tabLst>
              <a:defRPr/>
            </a:pPr>
            <a:r>
              <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ACTIVITATE 1.4.  </a:t>
            </a:r>
          </a:p>
        </p:txBody>
      </p:sp>
      <p:sp>
        <p:nvSpPr>
          <p:cNvPr id="6" name="TextBox 5">
            <a:extLst>
              <a:ext uri="{FF2B5EF4-FFF2-40B4-BE49-F238E27FC236}">
                <a16:creationId xmlns:a16="http://schemas.microsoft.com/office/drawing/2014/main" id="{554E05DA-690A-3B0B-D3CD-D43A66E31228}"/>
              </a:ext>
            </a:extLst>
          </p:cNvPr>
          <p:cNvSpPr txBox="1"/>
          <p:nvPr/>
        </p:nvSpPr>
        <p:spPr>
          <a:xfrm>
            <a:off x="179512" y="649022"/>
            <a:ext cx="8856984" cy="5447645"/>
          </a:xfrm>
          <a:prstGeom prst="rect">
            <a:avLst/>
          </a:prstGeom>
          <a:noFill/>
        </p:spPr>
        <p:txBody>
          <a:bodyPr wrap="square">
            <a:spAutoFit/>
          </a:bodyPr>
          <a:lstStyle/>
          <a:p>
            <a:pPr marL="342900" marR="0" lvl="0" indent="-342900" algn="just" defTabSz="914400" rtl="0" eaLnBrk="1" fontAlgn="auto" latinLnBrk="0" hangingPunct="1">
              <a:buClrTx/>
              <a:buSzPts val="1000"/>
              <a:buFont typeface="Symbol" panose="05050102010706020507" pitchFamily="18" charset="2"/>
              <a:buChar char=""/>
              <a:tabLst>
                <a:tab pos="457200" algn="l"/>
              </a:tabLst>
              <a:defRPr/>
            </a:pPr>
            <a:r>
              <a:rPr lang="ro-MD" sz="2400" dirty="0">
                <a:solidFill>
                  <a:srgbClr val="C00000"/>
                </a:solidFill>
                <a:effectLst/>
                <a:latin typeface="Times New Roman" panose="02020603050405020304" pitchFamily="18" charset="0"/>
                <a:ea typeface="Calibri" panose="020F0502020204030204" pitchFamily="34" charset="0"/>
              </a:rPr>
              <a:t>Forum educațional transfrontalier pentru identificarea și promovarea metodelor inovatoare de predare online (3, 9 - 12)</a:t>
            </a:r>
            <a:endPar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a:p>
            <a:pPr marL="342900" indent="-342900" algn="just">
              <a:buFontTx/>
              <a:buChar char="-"/>
            </a:pP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Forumul Educațional Transfrontalier privind Metodele Inovatoare de Predare Online va reuni profesori, educatori, administratori, studenți și experți din ambele părți ale frontierei pentru a explora, discuta și promova abordări inovatoare ale educației online. </a:t>
            </a:r>
          </a:p>
          <a:p>
            <a:pPr marL="342900" indent="-342900" algn="just">
              <a:buFontTx/>
              <a:buChar char="-"/>
            </a:pP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Acest eveniment va fi o inițiativă de colaborare între două universități</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având ca scop:</a:t>
            </a:r>
          </a:p>
          <a:p>
            <a:pPr algn="just"/>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îmbunătățirea calității educației online și promovarea cooperării transfrontaliere în domeniul </a:t>
            </a:r>
            <a:r>
              <a:rPr lang="ro-MD" sz="2000" kern="10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elearning</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-ului;</a:t>
            </a:r>
            <a:endParaRPr lang="ro-RO" sz="20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identificarea și prezentarea celor mai bune practici în metodele de predare online, inclusiv strategii pedagogice, integrarea tehnologiei și proiectarea cursurilor;</a:t>
            </a:r>
            <a:endParaRPr lang="ro-RO" sz="20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facilitarea schimbului de cunoștințe între educatori, cercetători și experți pentru a promova o cultură a îmbunătățirii continue în educația online;</a:t>
            </a:r>
            <a:endParaRPr lang="ro-RO" sz="20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încurajarea inovației în predarea și învățarea online, inclusiv adoptarea tehnologiilor emergente și a unor abordări pedagogice inovatoare.</a:t>
            </a:r>
            <a:endParaRPr lang="ro-RO" sz="20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Tx/>
              <a:buChar char="-"/>
            </a:pPr>
            <a:endParaRPr lang="ro-R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3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449288" y="1340768"/>
            <a:ext cx="8245424" cy="3765262"/>
          </a:xfrm>
          <a:prstGeom prst="rect">
            <a:avLst/>
          </a:prstGeom>
          <a:noFill/>
        </p:spPr>
        <p:txBody>
          <a:bodyPr wrap="square">
            <a:spAutoFit/>
          </a:bodyPr>
          <a:lstStyle/>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Forum educațional privind metode inovatoare de predare online </a:t>
            </a:r>
            <a:r>
              <a:rPr lang="ro-MD" sz="2400" dirty="0">
                <a:solidFill>
                  <a:srgbClr val="C00000"/>
                </a:solidFill>
                <a:effectLst/>
                <a:latin typeface="Times New Roman" panose="02020603050405020304" pitchFamily="18" charset="0"/>
                <a:ea typeface="Calibri" panose="020F0502020204030204" pitchFamily="34" charset="0"/>
              </a:rPr>
              <a:t>organizat (3 , 9 - 12)</a:t>
            </a:r>
            <a:endPar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a:p>
            <a:pPr marL="342900" marR="0" lvl="0" indent="-342900" algn="just" defTabSz="914400" rtl="0" eaLnBrk="1" fontAlgn="auto" latinLnBrk="0" hangingPunct="1">
              <a:lnSpc>
                <a:spcPct val="115000"/>
              </a:lnSpc>
              <a:spcBef>
                <a:spcPts val="0"/>
              </a:spcBef>
              <a:spcAft>
                <a:spcPts val="800"/>
              </a:spcAft>
              <a:buClrTx/>
              <a:buSzTx/>
              <a:buFontTx/>
              <a:buChar char="-"/>
              <a:tabLst/>
              <a:defRPr/>
            </a:pPr>
            <a:r>
              <a:rPr lang="ro-MD" sz="2400" dirty="0">
                <a:solidFill>
                  <a:schemeClr val="accent3">
                    <a:lumMod val="50000"/>
                  </a:schemeClr>
                </a:solidFill>
                <a:effectLst/>
                <a:latin typeface="Times New Roman" panose="02020603050405020304" pitchFamily="18" charset="0"/>
                <a:ea typeface="Calibri" panose="020F0502020204030204" pitchFamily="34" charset="0"/>
              </a:rPr>
              <a:t>Eveniment de 2 zile, </a:t>
            </a:r>
          </a:p>
          <a:p>
            <a:pPr marL="342900" marR="0" lvl="0" indent="-342900" algn="just" defTabSz="914400" rtl="0" eaLnBrk="1" fontAlgn="auto" latinLnBrk="0" hangingPunct="1">
              <a:lnSpc>
                <a:spcPct val="115000"/>
              </a:lnSpc>
              <a:spcBef>
                <a:spcPts val="0"/>
              </a:spcBef>
              <a:spcAft>
                <a:spcPts val="800"/>
              </a:spcAft>
              <a:buClrTx/>
              <a:buSzTx/>
              <a:buFontTx/>
              <a:buChar char="-"/>
              <a:tabLst/>
              <a:defRPr/>
            </a:pPr>
            <a:r>
              <a:rPr lang="ro-MD" sz="2400" dirty="0">
                <a:solidFill>
                  <a:schemeClr val="accent3">
                    <a:lumMod val="50000"/>
                  </a:schemeClr>
                </a:solidFill>
                <a:effectLst/>
                <a:latin typeface="Times New Roman" panose="02020603050405020304" pitchFamily="18" charset="0"/>
                <a:ea typeface="Calibri" panose="020F0502020204030204" pitchFamily="34" charset="0"/>
              </a:rPr>
              <a:t>peste 100 de participanți din România și Republica Moldova.</a:t>
            </a:r>
          </a:p>
          <a:p>
            <a:pPr marL="342900" marR="0" lvl="0" indent="-342900" algn="just" defTabSz="914400" rtl="0" eaLnBrk="1" fontAlgn="auto" latinLnBrk="0" hangingPunct="1">
              <a:lnSpc>
                <a:spcPct val="115000"/>
              </a:lnSpc>
              <a:spcBef>
                <a:spcPts val="0"/>
              </a:spcBef>
              <a:spcAft>
                <a:spcPts val="800"/>
              </a:spcAft>
              <a:buClrTx/>
              <a:buSzTx/>
              <a:buFontTx/>
              <a:buChar char="-"/>
              <a:tabLst/>
              <a:defRPr/>
            </a:pPr>
            <a:r>
              <a:rPr lang="ro-MD" sz="2400" dirty="0">
                <a:solidFill>
                  <a:schemeClr val="accent3">
                    <a:lumMod val="50000"/>
                  </a:schemeClr>
                </a:solidFill>
                <a:effectLst/>
                <a:latin typeface="Times New Roman" panose="02020603050405020304" pitchFamily="18" charset="0"/>
                <a:ea typeface="Calibri" panose="020F0502020204030204" pitchFamily="34" charset="0"/>
              </a:rPr>
              <a:t>LP1 va elabora un raport al evenimentului care va include: fotografii, o agendă a evenimentului, lista participanților</a:t>
            </a:r>
          </a:p>
          <a:p>
            <a:pPr algn="just">
              <a:lnSpc>
                <a:spcPct val="115000"/>
              </a:lnSpc>
              <a:spcAft>
                <a:spcPts val="800"/>
              </a:spcAft>
            </a:pPr>
            <a:endParaRPr lang="ro-MD" sz="1800" dirty="0">
              <a:solidFill>
                <a:schemeClr val="accent4">
                  <a:lumMod val="50000"/>
                </a:schemeClr>
              </a:solidFill>
              <a:effectLst/>
              <a:latin typeface="Times New Roman" panose="02020603050405020304" pitchFamily="18" charset="0"/>
              <a:ea typeface="Calibri" panose="020F0502020204030204" pitchFamily="34" charset="0"/>
            </a:endParaRPr>
          </a:p>
          <a:p>
            <a:pPr algn="just">
              <a:lnSpc>
                <a:spcPct val="115000"/>
              </a:lnSpc>
              <a:spcAft>
                <a:spcPts val="800"/>
              </a:spcAft>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2771800" y="332656"/>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1.4 LIVRABILE </a:t>
            </a: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85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1187624" y="100923"/>
            <a:ext cx="7469360" cy="5480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Pts val="1000"/>
              <a:buFontTx/>
              <a:buNone/>
              <a:tabLst>
                <a:tab pos="457200" algn="l"/>
              </a:tabLst>
              <a:defRPr/>
            </a:pPr>
            <a:r>
              <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ACTIVITATE 1.5.  </a:t>
            </a:r>
          </a:p>
        </p:txBody>
      </p:sp>
      <p:sp>
        <p:nvSpPr>
          <p:cNvPr id="6" name="TextBox 5">
            <a:extLst>
              <a:ext uri="{FF2B5EF4-FFF2-40B4-BE49-F238E27FC236}">
                <a16:creationId xmlns:a16="http://schemas.microsoft.com/office/drawing/2014/main" id="{554E05DA-690A-3B0B-D3CD-D43A66E31228}"/>
              </a:ext>
            </a:extLst>
          </p:cNvPr>
          <p:cNvSpPr txBox="1"/>
          <p:nvPr/>
        </p:nvSpPr>
        <p:spPr>
          <a:xfrm>
            <a:off x="179512" y="649022"/>
            <a:ext cx="8856984" cy="5632311"/>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ro-MD" sz="2000" dirty="0">
                <a:solidFill>
                  <a:srgbClr val="C00000"/>
                </a:solidFill>
                <a:effectLst/>
                <a:latin typeface="Times New Roman" panose="02020603050405020304" pitchFamily="18" charset="0"/>
                <a:ea typeface="Calibri" panose="020F0502020204030204" pitchFamily="34" charset="0"/>
              </a:rPr>
              <a:t>Studiu comun pentru identificarea barierelor în calea educației accesibile și pentru identificarea unor soluții inovatoare pentru îmbunătățirea experienței de învățare online și la distanță </a:t>
            </a:r>
            <a:r>
              <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t>
            </a:r>
            <a:r>
              <a:rPr lang="ro-MD" sz="2000" dirty="0">
                <a:solidFill>
                  <a:srgbClr val="C00000"/>
                </a:solidFill>
                <a:effectLst/>
                <a:latin typeface="Times New Roman" panose="02020603050405020304" pitchFamily="18" charset="0"/>
                <a:ea typeface="Calibri" panose="020F0502020204030204" pitchFamily="34" charset="0"/>
              </a:rPr>
              <a:t>2, 5 - 8</a:t>
            </a:r>
            <a:r>
              <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lang="ro-MD" sz="2000" dirty="0">
                <a:solidFill>
                  <a:srgbClr val="C00000"/>
                </a:solidFill>
                <a:effectLst/>
                <a:latin typeface="Times New Roman" panose="02020603050405020304" pitchFamily="18" charset="0"/>
                <a:ea typeface="Calibri" panose="020F0502020204030204" pitchFamily="34" charset="0"/>
              </a:rPr>
              <a:t>5, 17 - 18</a:t>
            </a:r>
            <a:r>
              <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t>
            </a:r>
          </a:p>
          <a:p>
            <a:pPr marL="342900" indent="-342900" algn="just">
              <a:buFont typeface="Arial" panose="020B0604020202020204" pitchFamily="34" charset="0"/>
              <a:buChar char="•"/>
            </a:pP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Studiul, intitulat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Îmbunătățirea accesibilității educației prin soluții inovatoare”, </a:t>
            </a: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va fi dezvoltat de echipa PP1 și va aborda o problemă critică și presantă în peisajul educațional actual.  O parte din informațiile care vor fi incluse în acest studiu vor fi furnizate și de echipa LP1.</a:t>
            </a:r>
            <a:endParaRPr lang="ro-RO" sz="20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Importanța acestui studiu constă în potențialul său de a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identifica barierele care împiedică accesibilitatea educației și, mai important, de a propune soluții inovatoare care pot îmbunătăți semnificativ experiența de învățare online și la distanță</a:t>
            </a: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Având în vedere dependența tot mai mare de tehnologie și creșterea e-</a:t>
            </a:r>
            <a:r>
              <a:rPr lang="ro-MD" sz="2000" kern="100"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learning</a:t>
            </a: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-ului, este imperativ să se reducă decalajul digital și să se facă educația accesibilă cursanților din toate mediile. </a:t>
            </a:r>
          </a:p>
          <a:p>
            <a:pPr marL="342900" indent="-342900" algn="just">
              <a:buFont typeface="Arial" panose="020B0604020202020204" pitchFamily="34" charset="0"/>
              <a:buChar char="•"/>
            </a:pP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000" dirty="0">
                <a:solidFill>
                  <a:schemeClr val="accent4">
                    <a:lumMod val="50000"/>
                  </a:schemeClr>
                </a:solidFill>
                <a:effectLst/>
                <a:latin typeface="Times New Roman" panose="02020603050405020304" pitchFamily="18" charset="0"/>
                <a:ea typeface="Calibri" panose="020F0502020204030204" pitchFamily="34" charset="0"/>
              </a:rPr>
              <a:t>Acest studiu își propune să ofere </a:t>
            </a:r>
            <a:r>
              <a:rPr lang="ro-MD" sz="2000" dirty="0">
                <a:solidFill>
                  <a:srgbClr val="C00000"/>
                </a:solidFill>
                <a:effectLst/>
                <a:latin typeface="Times New Roman" panose="02020603050405020304" pitchFamily="18" charset="0"/>
                <a:ea typeface="Calibri" panose="020F0502020204030204" pitchFamily="34" charset="0"/>
              </a:rPr>
              <a:t>informații și recomandări valoroase care pot ghida instituțiile de învățământ de învățământ, factorii de decizie, părțile interesate și studenții în eforturile lor de a depăși barierele în calea educației accesibile și de a îmbunătăți experiența de învățare online și la distanță pentru cursanții din întreaga lume</a:t>
            </a:r>
            <a:r>
              <a:rPr lang="ro-MD" sz="2000" dirty="0">
                <a:solidFill>
                  <a:schemeClr val="accent4">
                    <a:lumMod val="50000"/>
                  </a:schemeClr>
                </a:solidFill>
                <a:effectLst/>
                <a:latin typeface="Times New Roman" panose="02020603050405020304" pitchFamily="18" charset="0"/>
                <a:ea typeface="Calibri" panose="020F0502020204030204" pitchFamily="34" charset="0"/>
              </a:rPr>
              <a:t>. </a:t>
            </a:r>
            <a:endParaRPr kumimoji="0" lang="ro-RO" sz="2000" b="0" i="0" u="none" strike="noStrike" kern="100" cap="none" spc="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14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449288" y="794321"/>
            <a:ext cx="8443192" cy="5396477"/>
          </a:xfrm>
          <a:prstGeom prst="rect">
            <a:avLst/>
          </a:prstGeom>
          <a:noFill/>
        </p:spPr>
        <p:txBody>
          <a:bodyPr wrap="square">
            <a:spAutoFit/>
          </a:bodyPr>
          <a:lstStyle/>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Studiu comun  </a:t>
            </a:r>
            <a:r>
              <a:rPr lang="ro-MD" sz="2400" dirty="0">
                <a:solidFill>
                  <a:srgbClr val="C00000"/>
                </a:solidFill>
                <a:effectLst/>
                <a:latin typeface="Times New Roman" panose="02020603050405020304" pitchFamily="18" charset="0"/>
                <a:ea typeface="Calibri" panose="020F0502020204030204" pitchFamily="34" charset="0"/>
              </a:rPr>
              <a:t>elaborat</a:t>
            </a:r>
            <a:r>
              <a:rPr lang="ro-MD"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ro-RO" sz="2400" kern="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5, 17 -- 18</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r>
              <a:rPr lang="ro-MD" sz="24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Cel puțin 50 de pagini și va fi structurat în mai multe componente cheie:</a:t>
            </a:r>
            <a:endParaRPr lang="ro-RO" sz="24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o-MD" sz="24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Introducere. </a:t>
            </a:r>
            <a:endParaRPr lang="ro-RO" sz="24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o-MD" sz="24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Recenzie a literaturii de specialitate</a:t>
            </a:r>
            <a:endParaRPr lang="ro-RO" sz="24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o-MD" sz="24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Metodologie</a:t>
            </a:r>
            <a:endParaRPr lang="ro-RO" sz="24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o-MD" sz="24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Bariere în calea educației accesibile</a:t>
            </a:r>
            <a:endParaRPr lang="ro-RO" sz="24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o-MD" sz="24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Soluții inovatoare</a:t>
            </a:r>
            <a:endParaRPr lang="ro-RO" sz="24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o-MD" sz="24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Studii de caz</a:t>
            </a:r>
            <a:endParaRPr lang="ro-RO" sz="24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o-MD" sz="24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Recomandări</a:t>
            </a:r>
            <a:endParaRPr lang="ro-RO" sz="24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o-MD" sz="24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Concluzie</a:t>
            </a:r>
            <a:endParaRPr lang="ro-RO" sz="24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o-MD" sz="2400" dirty="0">
                <a:solidFill>
                  <a:schemeClr val="accent4">
                    <a:lumMod val="50000"/>
                  </a:schemeClr>
                </a:solidFill>
                <a:effectLst/>
                <a:latin typeface="Times New Roman" panose="02020603050405020304" pitchFamily="18" charset="0"/>
                <a:ea typeface="Calibri" panose="020F0502020204030204" pitchFamily="34" charset="0"/>
              </a:rPr>
              <a:t>Referințe bibliografice </a:t>
            </a:r>
            <a:r>
              <a:rPr kumimoji="0" lang="ro-MD" sz="2400" b="0"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ea typeface="Calibri" panose="020F0502020204030204" pitchFamily="34" charset="0"/>
                <a:cs typeface="+mn-cs"/>
              </a:rPr>
              <a:t> </a:t>
            </a: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ro-MD" sz="1800" b="0"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2771800" y="332656"/>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1.5 LIVRABILE </a:t>
            </a: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46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1187624" y="100923"/>
            <a:ext cx="7469360" cy="5480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Pts val="1000"/>
              <a:buFontTx/>
              <a:buNone/>
              <a:tabLst>
                <a:tab pos="457200" algn="l"/>
              </a:tabLst>
              <a:defRPr/>
            </a:pPr>
            <a:r>
              <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ACTIVITATE 1.6.  </a:t>
            </a:r>
          </a:p>
        </p:txBody>
      </p:sp>
      <p:sp>
        <p:nvSpPr>
          <p:cNvPr id="6" name="TextBox 5">
            <a:extLst>
              <a:ext uri="{FF2B5EF4-FFF2-40B4-BE49-F238E27FC236}">
                <a16:creationId xmlns:a16="http://schemas.microsoft.com/office/drawing/2014/main" id="{554E05DA-690A-3B0B-D3CD-D43A66E31228}"/>
              </a:ext>
            </a:extLst>
          </p:cNvPr>
          <p:cNvSpPr txBox="1"/>
          <p:nvPr/>
        </p:nvSpPr>
        <p:spPr>
          <a:xfrm>
            <a:off x="179512" y="649022"/>
            <a:ext cx="8856984" cy="6536213"/>
          </a:xfrm>
          <a:prstGeom prst="rect">
            <a:avLst/>
          </a:prstGeom>
          <a:noFill/>
        </p:spPr>
        <p:txBody>
          <a:bodyPr wrap="square">
            <a:spAutoFit/>
          </a:bodyPr>
          <a:lstStyle/>
          <a:p>
            <a:pPr algn="just">
              <a:lnSpc>
                <a:spcPct val="150000"/>
              </a:lnSpc>
              <a:spcAft>
                <a:spcPts val="800"/>
              </a:spcAft>
            </a:pP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Program de formare academică pentru îmbunătățirea abilităților de integrare a tehnologiei în procesul de predare și </a:t>
            </a:r>
            <a:r>
              <a:rPr lang="ro-MD" sz="2000" dirty="0">
                <a:solidFill>
                  <a:srgbClr val="C00000"/>
                </a:solidFill>
                <a:effectLst/>
                <a:latin typeface="Times New Roman" panose="02020603050405020304" pitchFamily="18" charset="0"/>
                <a:ea typeface="Calibri" panose="020F0502020204030204" pitchFamily="34" charset="0"/>
              </a:rPr>
              <a:t>creșterea calității educației (1, 1 – 4) (4, 13 - 16</a:t>
            </a:r>
            <a:r>
              <a:rPr lang="ro-MD" sz="2000" dirty="0">
                <a:effectLst/>
                <a:latin typeface="Times New Roman" panose="02020603050405020304" pitchFamily="18" charset="0"/>
                <a:ea typeface="Calibri" panose="020F0502020204030204" pitchFamily="34" charset="0"/>
              </a:rPr>
              <a:t>)</a:t>
            </a:r>
          </a:p>
          <a:p>
            <a:pPr algn="just">
              <a:lnSpc>
                <a:spcPct val="115000"/>
              </a:lnSpc>
              <a:spcAft>
                <a:spcPts val="800"/>
              </a:spcAft>
            </a:pP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Programul de Formare Academică pentru Integrarea Tehnologiei în Predare este de o importanță capitală în peisajul educațional modern. Pe măsură ce tehnologia continuă să evolueze într-un ritm fără precedent, a devenit crucial pentru profesori să se adapteze și să integreze eficient tehnologia în procesul de predare.</a:t>
            </a:r>
          </a:p>
          <a:p>
            <a:pPr algn="just">
              <a:lnSpc>
                <a:spcPct val="115000"/>
              </a:lnSpc>
              <a:spcAft>
                <a:spcPts val="800"/>
              </a:spcAft>
            </a:pP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De asemenea, în cadrul acestei activități, vor fi organizate programe de formare pentru angajații celor două universități pe următoarele teme: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Biblioteconomie și Științe ale Informării, Plagiat/</a:t>
            </a:r>
            <a:r>
              <a:rPr lang="ro-MD" sz="2000" kern="1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Antiplagiat</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/Drepturi de autor, Managementul Resurselor Bibliografice, Bune Practici de Lucru în Bibliotecile Digitale.</a:t>
            </a:r>
          </a:p>
          <a:p>
            <a:pPr algn="just">
              <a:lnSpc>
                <a:spcPct val="115000"/>
              </a:lnSpc>
              <a:spcAft>
                <a:spcPts val="800"/>
              </a:spcAft>
            </a:pPr>
            <a:r>
              <a:rPr lang="ro-MD" sz="2000" dirty="0">
                <a:effectLst/>
                <a:latin typeface="Times New Roman" panose="02020603050405020304" pitchFamily="18" charset="0"/>
                <a:ea typeface="Calibri" panose="020F0502020204030204" pitchFamily="34" charset="0"/>
              </a:rPr>
              <a:t>- Acest program de formare va fi organizat atât de </a:t>
            </a:r>
            <a:r>
              <a:rPr lang="ro-MD" sz="2000" dirty="0">
                <a:solidFill>
                  <a:srgbClr val="C00000"/>
                </a:solidFill>
                <a:effectLst/>
                <a:latin typeface="Times New Roman" panose="02020603050405020304" pitchFamily="18" charset="0"/>
                <a:ea typeface="Calibri" panose="020F0502020204030204" pitchFamily="34" charset="0"/>
              </a:rPr>
              <a:t>LP1 cât și PP1 </a:t>
            </a:r>
            <a:r>
              <a:rPr lang="ro-MD" sz="2000" dirty="0">
                <a:effectLst/>
                <a:latin typeface="Times New Roman" panose="02020603050405020304" pitchFamily="18" charset="0"/>
                <a:ea typeface="Calibri" panose="020F0502020204030204" pitchFamily="34" charset="0"/>
              </a:rPr>
              <a:t>în fiecare domeniu eligibil. Programul de formare va conține </a:t>
            </a:r>
            <a:r>
              <a:rPr lang="ro-MD" sz="2000" dirty="0">
                <a:solidFill>
                  <a:srgbClr val="C00000"/>
                </a:solidFill>
                <a:effectLst/>
                <a:latin typeface="Times New Roman" panose="02020603050405020304" pitchFamily="18" charset="0"/>
                <a:ea typeface="Calibri" panose="020F0502020204030204" pitchFamily="34" charset="0"/>
              </a:rPr>
              <a:t>6 sesiuni de formare pentru profesorii universitari, angajați și studenți din fiecare domeniu</a:t>
            </a:r>
            <a:r>
              <a:rPr lang="ro-MD" sz="2000" dirty="0">
                <a:effectLst/>
                <a:latin typeface="Times New Roman" panose="02020603050405020304" pitchFamily="18" charset="0"/>
                <a:ea typeface="Calibri" panose="020F0502020204030204" pitchFamily="34" charset="0"/>
              </a:rPr>
              <a:t>. Cel puțin </a:t>
            </a:r>
            <a:r>
              <a:rPr lang="ro-MD" sz="2000" dirty="0">
                <a:solidFill>
                  <a:srgbClr val="C00000"/>
                </a:solidFill>
                <a:effectLst/>
                <a:latin typeface="Times New Roman" panose="02020603050405020304" pitchFamily="18" charset="0"/>
                <a:ea typeface="Calibri" panose="020F0502020204030204" pitchFamily="34" charset="0"/>
              </a:rPr>
              <a:t>300 de persoane vor participa la acest program. Sesiunile vor fi organizate online</a:t>
            </a:r>
            <a:endParaRPr lang="ro-RO"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ro-R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74176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C890C-3741-1390-1E47-8E09C81448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8B57F55-BFF1-EEC7-6D5B-022C4C5D11F8}"/>
              </a:ext>
            </a:extLst>
          </p:cNvPr>
          <p:cNvSpPr txBox="1"/>
          <p:nvPr/>
        </p:nvSpPr>
        <p:spPr>
          <a:xfrm>
            <a:off x="487016" y="129406"/>
            <a:ext cx="8424936" cy="1089529"/>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ro-MD" sz="2400" b="0" i="0" u="none" strike="noStrike" kern="1200" cap="none" spc="-5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j-cs"/>
              </a:rPr>
              <a:t>BIBLIOTECĂ UNIVERSITARĂ TRANSFRONTALIERĂ ONLINE PENTRU ACCES ECHITABIL LA SERVICII EDUCAȚIONALE DE ÎNALTĂ CALITATE</a:t>
            </a:r>
            <a:endParaRPr kumimoji="0" lang="it-IT"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20EF946E-6DC0-022B-8105-9891A83E7CAB}"/>
              </a:ext>
            </a:extLst>
          </p:cNvPr>
          <p:cNvSpPr txBox="1"/>
          <p:nvPr/>
        </p:nvSpPr>
        <p:spPr>
          <a:xfrm>
            <a:off x="426241" y="1844824"/>
            <a:ext cx="8424936" cy="3666260"/>
          </a:xfrm>
          <a:prstGeom prst="rect">
            <a:avLst/>
          </a:prstGeom>
          <a:noFill/>
        </p:spPr>
        <p:txBody>
          <a:bodyPr wrap="square">
            <a:spAutoFit/>
          </a:bodyPr>
          <a:lstStyle/>
          <a:p>
            <a:pPr marR="0" lvl="0" algn="just" defTabSz="914400" rtl="0" eaLnBrk="1" fontAlgn="auto" latinLnBrk="0" hangingPunct="1">
              <a:lnSpc>
                <a:spcPct val="115000"/>
              </a:lnSpc>
              <a:spcBef>
                <a:spcPts val="0"/>
              </a:spcBef>
              <a:spcAft>
                <a:spcPts val="800"/>
              </a:spcAft>
              <a:buClrTx/>
              <a:buSzTx/>
              <a:tabLst/>
              <a:defRPr/>
            </a:pPr>
            <a:r>
              <a:rPr lang="ro-RO" sz="2000" kern="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a:t>
            </a:r>
            <a:r>
              <a:rPr kumimoji="0" lang="ro-RO" sz="20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RIORITATEA PROGRAMULUI</a:t>
            </a:r>
            <a:r>
              <a:rPr kumimoji="0" lang="ro-MD" sz="2400" b="0" i="0" u="none" strike="noStrike" kern="1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ro-MD" sz="2400" dirty="0">
                <a:solidFill>
                  <a:srgbClr val="002060"/>
                </a:solidFill>
                <a:effectLst/>
                <a:latin typeface="Times New Roman" panose="02020603050405020304" pitchFamily="18" charset="0"/>
                <a:ea typeface="Calibri" panose="020F0502020204030204" pitchFamily="34" charset="0"/>
              </a:rPr>
              <a:t>Dezvoltare socială transfrontalieră</a:t>
            </a:r>
            <a:endParaRPr kumimoji="0" lang="ro-MD" sz="2400" b="0" i="0" u="none" strike="noStrike" kern="1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ro-MD" sz="2000" dirty="0">
                <a:solidFill>
                  <a:srgbClr val="C00000"/>
                </a:solidFill>
                <a:effectLst/>
                <a:latin typeface="Times New Roman" panose="02020603050405020304" pitchFamily="18" charset="0"/>
                <a:ea typeface="Calibri" panose="020F0502020204030204" pitchFamily="34" charset="0"/>
              </a:rPr>
              <a:t>OBIECTIV SPECIFIC</a:t>
            </a:r>
            <a:r>
              <a:rPr lang="ro-MD" sz="2400" dirty="0">
                <a:effectLst/>
                <a:latin typeface="Times New Roman" panose="02020603050405020304" pitchFamily="18" charset="0"/>
                <a:ea typeface="Calibri" panose="020F0502020204030204" pitchFamily="34" charset="0"/>
              </a:rPr>
              <a:t>: </a:t>
            </a:r>
            <a:r>
              <a:rPr lang="ro-MD"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Îmbunătățirea accesului egal la servicii incluzive și de calitate în domeniul educației, formării profesionale și învățării pe tot parcursul vieții prin dezvoltarea unei infrastructuri accesibile, </a:t>
            </a:r>
            <a:r>
              <a:rPr lang="ro-MD" sz="2400" dirty="0">
                <a:solidFill>
                  <a:srgbClr val="002060"/>
                </a:solidFill>
                <a:effectLst/>
                <a:latin typeface="Times New Roman" panose="02020603050405020304" pitchFamily="18" charset="0"/>
                <a:ea typeface="Calibri" panose="020F0502020204030204" pitchFamily="34" charset="0"/>
              </a:rPr>
              <a:t>inclusiv prin promovarea rezilienței pentru educația și formarea profesională la distanță și online.</a:t>
            </a:r>
          </a:p>
          <a:p>
            <a:pPr algn="just">
              <a:lnSpc>
                <a:spcPct val="115000"/>
              </a:lnSpc>
              <a:spcAft>
                <a:spcPts val="800"/>
              </a:spcAft>
            </a:pPr>
            <a:r>
              <a:rPr kumimoji="0" lang="ro-MD" sz="20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DURATA PROIECTULUI ÎN LUNI</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o-MD" sz="2400" b="0" i="0" u="none" strike="noStrike" kern="1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ro-MD" sz="2400" dirty="0">
                <a:solidFill>
                  <a:srgbClr val="002060"/>
                </a:solidFill>
                <a:effectLst/>
                <a:latin typeface="Times New Roman" panose="02020603050405020304" pitchFamily="18" charset="0"/>
                <a:ea typeface="Calibri" panose="020F0502020204030204" pitchFamily="34" charset="0"/>
              </a:rPr>
              <a:t>18 luni</a:t>
            </a:r>
            <a:endParaRPr kumimoji="0" lang="ro-MD" sz="2400" b="0" i="0" u="none" strike="noStrike" kern="1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15000"/>
              </a:lnSpc>
              <a:spcBef>
                <a:spcPts val="0"/>
              </a:spcBef>
              <a:spcAft>
                <a:spcPts val="800"/>
              </a:spcAft>
              <a:buClrTx/>
              <a:buSzTx/>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91458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449288" y="794321"/>
            <a:ext cx="8443192" cy="5660652"/>
          </a:xfrm>
          <a:prstGeom prst="rect">
            <a:avLst/>
          </a:prstGeom>
          <a:noFill/>
        </p:spPr>
        <p:txBody>
          <a:bodyPr wrap="square">
            <a:spAutoFit/>
          </a:bodyPr>
          <a:lstStyle/>
          <a:p>
            <a:pPr algn="just"/>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 sesiuni organizate online în Chișinău – pentru profesori și studenți (2, 5 - 8)</a:t>
            </a:r>
          </a:p>
          <a:p>
            <a:pPr marL="342900" indent="-342900" algn="just">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3 sesiuni, 14 ore/eveniment, 20 participanți/sesiune. </a:t>
            </a:r>
          </a:p>
          <a:p>
            <a:pPr marL="342900" indent="-342900" algn="just">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2 sesiuni pentru profesori și 1 sesiune pentru studenți. </a:t>
            </a:r>
          </a:p>
          <a:p>
            <a:pPr marL="342900" indent="-342900" algn="just">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PP1 va elabora un raport pentru fiecare sesiune</a:t>
            </a:r>
            <a:endParaRPr lang="ro-RO" sz="24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 sesiuni organizate online în Chișinău – pentru </a:t>
            </a:r>
            <a:r>
              <a:rPr lang="ro-MD"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angajați (</a:t>
            </a:r>
            <a:r>
              <a:rPr lang="ro-RO" sz="2400" kern="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4,13 - 16</a:t>
            </a:r>
            <a:r>
              <a:rPr lang="ro-MD"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15000"/>
              </a:lnSpc>
              <a:spcAft>
                <a:spcPts val="800"/>
              </a:spcAft>
              <a:buFont typeface="Wingdings" panose="05000000000000000000" pitchFamily="2" charset="2"/>
              <a:buChar char="§"/>
            </a:pPr>
            <a:r>
              <a:rPr lang="ro-MD"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 sesiuni, 8 ore/eveniment, cel puțin 30 de participanți/sesiune.</a:t>
            </a:r>
            <a:endParaRPr lang="ro-RO"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Subiectele: Biblioteconomie și Științe ale Informației, Plagiat/</a:t>
            </a:r>
            <a:r>
              <a:rPr lang="ro-MD" sz="240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Antiplagiat</a:t>
            </a:r>
            <a:r>
              <a:rPr lang="ro-MD" sz="24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/Drepturi de autor, Managementul Resurselor Bibliografice, Bune Practici de Lucru în Bibliotecile Digitale. </a:t>
            </a:r>
          </a:p>
          <a:p>
            <a:pPr marL="342900" indent="-342900" algn="just">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LP1 va elabora un raport (4 , 13 – 16)</a:t>
            </a:r>
          </a:p>
          <a:p>
            <a:pPr algn="just"/>
            <a:endParaRPr lang="ro-MD" sz="24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kumimoji="0" lang="ro-MD" sz="2400" b="0" i="0" u="none" strike="noStrike" kern="1200" cap="none" spc="0" normalizeH="0" baseline="0" noProof="0" dirty="0">
              <a:ln>
                <a:noFill/>
              </a:ln>
              <a:solidFill>
                <a:srgbClr val="7F8FA9">
                  <a:lumMod val="50000"/>
                </a:srgbClr>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2771800" y="332656"/>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1.6 LIVRABILE </a:t>
            </a: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778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1187624" y="100923"/>
            <a:ext cx="7469360" cy="5480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Pts val="1000"/>
              <a:buFontTx/>
              <a:buNone/>
              <a:tabLst>
                <a:tab pos="457200" algn="l"/>
              </a:tabLst>
              <a:defRPr/>
            </a:pPr>
            <a:r>
              <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ACTIVITATE 1.7.  </a:t>
            </a:r>
          </a:p>
        </p:txBody>
      </p:sp>
      <p:sp>
        <p:nvSpPr>
          <p:cNvPr id="6" name="TextBox 5">
            <a:extLst>
              <a:ext uri="{FF2B5EF4-FFF2-40B4-BE49-F238E27FC236}">
                <a16:creationId xmlns:a16="http://schemas.microsoft.com/office/drawing/2014/main" id="{554E05DA-690A-3B0B-D3CD-D43A66E31228}"/>
              </a:ext>
            </a:extLst>
          </p:cNvPr>
          <p:cNvSpPr txBox="1"/>
          <p:nvPr/>
        </p:nvSpPr>
        <p:spPr>
          <a:xfrm>
            <a:off x="179512" y="649022"/>
            <a:ext cx="8856984" cy="73005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ro-MD" sz="2000" dirty="0">
                <a:solidFill>
                  <a:srgbClr val="C00000"/>
                </a:solidFill>
                <a:effectLst/>
                <a:latin typeface="Times New Roman" panose="02020603050405020304" pitchFamily="18" charset="0"/>
                <a:ea typeface="Calibri" panose="020F0502020204030204" pitchFamily="34" charset="0"/>
              </a:rPr>
              <a:t>Tabere comune pentru studenți pentru a consolida relațiile de cooperare și a crește calitatea educației </a:t>
            </a:r>
            <a:r>
              <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t>
            </a:r>
            <a:r>
              <a:rPr lang="ro-MD" sz="2000" dirty="0">
                <a:solidFill>
                  <a:srgbClr val="C00000"/>
                </a:solidFill>
                <a:effectLst/>
                <a:latin typeface="Times New Roman" panose="02020603050405020304" pitchFamily="18" charset="0"/>
                <a:ea typeface="Calibri" panose="020F0502020204030204" pitchFamily="34" charset="0"/>
              </a:rPr>
              <a:t>5, 17 - 18</a:t>
            </a:r>
            <a:r>
              <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endParaRPr kumimoji="0" lang="ro-MD"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algn="just">
              <a:lnSpc>
                <a:spcPct val="115000"/>
              </a:lnSpc>
              <a:spcAft>
                <a:spcPts val="800"/>
              </a:spcAft>
            </a:pPr>
            <a:r>
              <a:rPr kumimoji="0" lang="ro-MD" sz="20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Taberele comune oferă o platformă pentru dezvoltarea competențelor interculturale.</a:t>
            </a:r>
            <a:endParaRPr lang="ro-RO" sz="20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Tx/>
              <a:buChar char="-"/>
            </a:pP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Taberele comune vor juca un rol esențial în îmbunătățirea calității educației, oferind studenților experiențe de învățare holistice care cuprind dimensiunile academice, culturale și interpersonale. </a:t>
            </a:r>
          </a:p>
          <a:p>
            <a:pPr marL="342900" indent="-342900" algn="just">
              <a:lnSpc>
                <a:spcPct val="115000"/>
              </a:lnSpc>
              <a:spcAft>
                <a:spcPts val="800"/>
              </a:spcAft>
              <a:buFontTx/>
              <a:buChar char="-"/>
            </a:pP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Această activitate va fi organizată de fiecare partener în momente diferite. </a:t>
            </a:r>
          </a:p>
          <a:p>
            <a:pPr marL="342900" indent="-342900" algn="just">
              <a:lnSpc>
                <a:spcPct val="115000"/>
              </a:lnSpc>
              <a:spcAft>
                <a:spcPts val="800"/>
              </a:spcAft>
              <a:buFontTx/>
              <a:buChar char="-"/>
            </a:pP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 fiecare tabără vor participa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20 de studenți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 la fiecare universitate </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10 studenți de la LP1 și 10 studenți de la PP2</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și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10 reprezentanți ai universităților </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5 de la LP1 și 5 de la PP2</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selectați pe baza unui formular de înscriere și a unor criterii stabilite de echipa de proiect</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Timp de 5 zile, grupurile de studenți vor avea oportunitatea de a intra în contact cu diferiți profesori universitari, personal administrativ și reprezentanți ai diferitelor departamente pentru a afla cum interacționează cu studenții și tipul de predare ales</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Tx/>
              <a:buChar char="-"/>
            </a:pPr>
            <a:endParaRPr kumimoji="0" lang="ro-RO"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96293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449288" y="794321"/>
            <a:ext cx="8443192" cy="6830203"/>
          </a:xfrm>
          <a:prstGeom prst="rect">
            <a:avLst/>
          </a:prstGeom>
          <a:noFill/>
        </p:spPr>
        <p:txBody>
          <a:bodyPr wrap="square">
            <a:spAutoFit/>
          </a:bodyPr>
          <a:lstStyle/>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tabără comună organizată în</a:t>
            </a:r>
            <a:r>
              <a:rPr lang="ro-MD" sz="2400" dirty="0">
                <a:solidFill>
                  <a:srgbClr val="C00000"/>
                </a:solidFill>
                <a:effectLst/>
                <a:latin typeface="Times New Roman" panose="02020603050405020304" pitchFamily="18" charset="0"/>
                <a:ea typeface="Calibri" panose="020F0502020204030204" pitchFamily="34" charset="0"/>
              </a:rPr>
              <a:t> Galați</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ro-MD" sz="2400" dirty="0">
                <a:solidFill>
                  <a:srgbClr val="C00000"/>
                </a:solidFill>
                <a:effectLst/>
                <a:latin typeface="Times New Roman" panose="02020603050405020304" pitchFamily="18" charset="0"/>
                <a:ea typeface="Calibri" panose="020F0502020204030204" pitchFamily="34" charset="0"/>
              </a:rPr>
              <a:t>5, 17 - 18</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ro-MD" sz="2400" dirty="0">
                <a:solidFill>
                  <a:schemeClr val="accent3">
                    <a:lumMod val="50000"/>
                  </a:schemeClr>
                </a:solidFill>
                <a:effectLst/>
                <a:latin typeface="Times New Roman" panose="02020603050405020304" pitchFamily="18" charset="0"/>
                <a:ea typeface="Calibri" panose="020F0502020204030204" pitchFamily="34" charset="0"/>
              </a:rPr>
              <a:t>20 de studenți și 10 reprezentanți ai universităților ca participanți, 5 zile. </a:t>
            </a:r>
          </a:p>
          <a:p>
            <a:pPr marL="342900" marR="0" lvl="0" indent="-34290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ro-MD" sz="2400" dirty="0">
                <a:solidFill>
                  <a:schemeClr val="accent3">
                    <a:lumMod val="50000"/>
                  </a:schemeClr>
                </a:solidFill>
                <a:effectLst/>
                <a:latin typeface="Times New Roman" panose="02020603050405020304" pitchFamily="18" charset="0"/>
                <a:ea typeface="Calibri" panose="020F0502020204030204" pitchFamily="34" charset="0"/>
              </a:rPr>
              <a:t>LP1 va elabora un raport al evenimentului: fotografii, o listă a participanților și o agendă a evenimentului</a:t>
            </a:r>
            <a:endParaRPr kumimoji="0" lang="ro-MD" sz="2400" b="0" i="0" u="none" strike="noStrike" kern="1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tabără comună organizată în</a:t>
            </a:r>
            <a:r>
              <a:rPr lang="ro-MD" sz="2400" dirty="0">
                <a:solidFill>
                  <a:srgbClr val="C00000"/>
                </a:solidFill>
                <a:effectLst/>
                <a:latin typeface="Times New Roman" panose="02020603050405020304" pitchFamily="18" charset="0"/>
                <a:ea typeface="Calibri" panose="020F0502020204030204" pitchFamily="34" charset="0"/>
              </a:rPr>
              <a:t> Chișinău </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5, 17 - 18</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15000"/>
              </a:lnSpc>
              <a:spcAft>
                <a:spcPts val="800"/>
              </a:spcAft>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20 de studenți și 10 reprezentanți ai universităților ca participanți, 5 zile. </a:t>
            </a:r>
          </a:p>
          <a:p>
            <a:pPr marL="342900" indent="-342900" algn="just">
              <a:lnSpc>
                <a:spcPct val="115000"/>
              </a:lnSpc>
              <a:spcAft>
                <a:spcPts val="800"/>
              </a:spcAft>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PP va elabora un raport al evenimentului: fotografii, o listă a participanților și o agendă a evenimentului</a:t>
            </a:r>
          </a:p>
          <a:p>
            <a:pPr algn="just">
              <a:lnSpc>
                <a:spcPct val="115000"/>
              </a:lnSpc>
              <a:spcAft>
                <a:spcPts val="800"/>
              </a:spcAft>
            </a:pPr>
            <a:endParaRPr lang="ro-MD" sz="2400" dirty="0">
              <a:effectLst/>
              <a:latin typeface="Times New Roman" panose="02020603050405020304" pitchFamily="18" charset="0"/>
              <a:ea typeface="Calibri" panose="020F0502020204030204" pitchFamily="34" charset="0"/>
            </a:endParaRPr>
          </a:p>
          <a:p>
            <a:pPr algn="just">
              <a:lnSpc>
                <a:spcPct val="115000"/>
              </a:lnSpc>
              <a:spcAft>
                <a:spcPts val="800"/>
              </a:spcAft>
            </a:pPr>
            <a:r>
              <a:rPr kumimoji="0" lang="ro-MD" sz="2400" b="0" i="0" u="none" strike="noStrike" kern="100" cap="none" spc="0" normalizeH="0" baseline="0" noProof="0" dirty="0">
                <a:ln>
                  <a:noFill/>
                </a:ln>
                <a:solidFill>
                  <a:srgbClr val="297F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ro-MD" sz="2400" b="0" i="0" u="none" strike="noStrike" kern="1200" cap="none" spc="0" normalizeH="0" baseline="0" noProof="0" dirty="0">
              <a:ln>
                <a:noFill/>
              </a:ln>
              <a:solidFill>
                <a:srgbClr val="297F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ro-MD" sz="2400" b="0" i="0" u="none" strike="noStrike" kern="1200" cap="none" spc="0" normalizeH="0" baseline="0" noProof="0" dirty="0">
              <a:ln>
                <a:noFill/>
              </a:ln>
              <a:solidFill>
                <a:srgbClr val="7F8FA9">
                  <a:lumMod val="50000"/>
                </a:srgbClr>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2771800" y="332656"/>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1.7 LIVRABILE </a:t>
            </a: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425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1187624" y="100923"/>
            <a:ext cx="7469360" cy="5480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Pts val="1000"/>
              <a:buFontTx/>
              <a:buNone/>
              <a:tabLst>
                <a:tab pos="457200" algn="l"/>
              </a:tabLst>
              <a:defRPr/>
            </a:pPr>
            <a:r>
              <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ACTIVITATE 1.8.  </a:t>
            </a:r>
          </a:p>
        </p:txBody>
      </p:sp>
      <p:sp>
        <p:nvSpPr>
          <p:cNvPr id="6" name="TextBox 5">
            <a:extLst>
              <a:ext uri="{FF2B5EF4-FFF2-40B4-BE49-F238E27FC236}">
                <a16:creationId xmlns:a16="http://schemas.microsoft.com/office/drawing/2014/main" id="{554E05DA-690A-3B0B-D3CD-D43A66E31228}"/>
              </a:ext>
            </a:extLst>
          </p:cNvPr>
          <p:cNvSpPr txBox="1"/>
          <p:nvPr/>
        </p:nvSpPr>
        <p:spPr>
          <a:xfrm>
            <a:off x="107504" y="908720"/>
            <a:ext cx="9068941" cy="5936049"/>
          </a:xfrm>
          <a:prstGeom prst="rect">
            <a:avLst/>
          </a:prstGeom>
          <a:noFill/>
        </p:spPr>
        <p:txBody>
          <a:bodyPr wrap="square">
            <a:spAutoFit/>
          </a:bodyPr>
          <a:lstStyle/>
          <a:p>
            <a:pPr marL="0" marR="0" lvl="0" indent="0" algn="just" defTabSz="914400" rtl="0" eaLnBrk="1" fontAlgn="auto" latinLnBrk="0" hangingPunct="1">
              <a:spcBef>
                <a:spcPts val="0"/>
              </a:spcBef>
              <a:buClrTx/>
              <a:buSzTx/>
              <a:buFontTx/>
              <a:buNone/>
              <a:tabLst/>
              <a:defRPr/>
            </a:pPr>
            <a:r>
              <a:rPr lang="ro-MD" sz="2000" dirty="0">
                <a:solidFill>
                  <a:srgbClr val="C00000"/>
                </a:solidFill>
                <a:effectLst/>
                <a:latin typeface="Times New Roman" panose="02020603050405020304" pitchFamily="18" charset="0"/>
                <a:ea typeface="Calibri" panose="020F0502020204030204" pitchFamily="34" charset="0"/>
              </a:rPr>
              <a:t>Activități de comunicare pentru promovarea și vizibilitatea proiectului </a:t>
            </a:r>
            <a:r>
              <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t>
            </a:r>
            <a:r>
              <a:rPr lang="ro-MD" sz="2000" dirty="0">
                <a:solidFill>
                  <a:srgbClr val="C00000"/>
                </a:solidFill>
                <a:effectLst/>
                <a:latin typeface="Times New Roman" panose="02020603050405020304" pitchFamily="18" charset="0"/>
                <a:ea typeface="Calibri" panose="020F0502020204030204" pitchFamily="34" charset="0"/>
              </a:rPr>
              <a:t>1, 1 - 4</a:t>
            </a:r>
            <a:r>
              <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lang="ro-MD" sz="2000" dirty="0">
                <a:solidFill>
                  <a:srgbClr val="C00000"/>
                </a:solidFill>
                <a:effectLst/>
                <a:latin typeface="Times New Roman" panose="02020603050405020304" pitchFamily="18" charset="0"/>
                <a:ea typeface="Calibri" panose="020F0502020204030204" pitchFamily="34" charset="0"/>
              </a:rPr>
              <a:t>5, 17 – 18</a:t>
            </a:r>
            <a:r>
              <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t>
            </a:r>
          </a:p>
          <a:p>
            <a:pPr algn="just">
              <a:spcAft>
                <a:spcPts val="800"/>
              </a:spcAft>
            </a:pPr>
            <a:r>
              <a:rPr kumimoji="0" lang="ro-MD" sz="20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Pentru a atinge obiectivele noastre de comunicare și vizibilitate, vor fi luate în considerare următoarele:</a:t>
            </a:r>
            <a:endParaRPr lang="ro-RO" sz="20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- 2 conferințe de lansare (Activitatea 1.1) și 1 conferință finală (Activitatea 1.9). </a:t>
            </a:r>
            <a:r>
              <a:rPr lang="ro-MD" sz="20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Acestea vor reuni peste 75 de persoane din grupul țintă, față în față. Prin intermediul acestor conferințe, vom avea oportunitatea de a prezenta atât activitățile și rezultatele propuse de proiect, cât și activitățile viitoare după finalizarea acestuia.</a:t>
            </a:r>
            <a:endParaRPr lang="ro-RO" sz="20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ro-MD" sz="2000" kern="1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seminarii</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informative, 2 </a:t>
            </a:r>
            <a:r>
              <a:rPr lang="ro-MD" sz="2000" kern="1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seminarii</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/partener. </a:t>
            </a: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Aceste activități vor fi desfășurate în rândul tinerilor din licee, școli sau universități din zonele eligibile. </a:t>
            </a:r>
            <a:endParaRPr lang="ro-RO" sz="20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Cel puțin 150 de tineri vor fi prezenți la </a:t>
            </a:r>
            <a:r>
              <a:rPr lang="ro-MD" sz="2000" kern="100"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seminarii</a:t>
            </a: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Campanie media: </a:t>
            </a:r>
            <a:r>
              <a:rPr lang="ro-MD" sz="2000" kern="1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Fiecare partener va dedica o parte din buget unei apariții TV și unei campanii pe rețelele sociale. De asemenea, LP1 va dedica o parte din site-urile sale web acestui proiect. Activitățile și rezultatele vor fi încărcate constant. În plus, partenerii de proiect vor folosi platforme de socializare (cum ar fi Facebook etc.) pentru a partaja actualizări, știri și evenimente ale proiectului.</a:t>
            </a:r>
            <a:endParaRPr lang="ro-RO" sz="20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014516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0" y="188640"/>
            <a:ext cx="9068941" cy="7364645"/>
          </a:xfrm>
          <a:prstGeom prst="rect">
            <a:avLst/>
          </a:prstGeom>
          <a:noFill/>
        </p:spPr>
        <p:txBody>
          <a:bodyPr wrap="square">
            <a:spAutoFit/>
          </a:bodyPr>
          <a:lstStyle/>
          <a:p>
            <a:pPr algn="just">
              <a:lnSpc>
                <a:spcPct val="115000"/>
              </a:lnSpc>
              <a:spcAft>
                <a:spcPts val="800"/>
              </a:spcAft>
            </a:pPr>
            <a:r>
              <a:rPr lang="ro-MD"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Kit promoțional/partener</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materiale tipărite sau materiale personalizate în funcție de bugetul fiecărui partener: 500 pliante, bannere, autocolante, șepci personalizate, tricouri personalizate, dosare, pixuri, panouri publicitare etc.</a:t>
            </a:r>
            <a:endParaRPr lang="ro-RO" sz="22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Comunicate de presă: </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partenerii vor emite </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7 comunicate de presă </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/articole de presă. </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 comunicate de presă pentru conferințele de lansare</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comunicat de presă pentru conferința finală</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și 4 </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comunicate de presă legate de Activitatea 1.3, Activitatea 1.4, Activitatea 1.6 și Activitatea 1.7</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o-RO" sz="22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logo al proiectului</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Logo-</a:t>
            </a:r>
            <a:r>
              <a:rPr lang="ro-MD" sz="2200" kern="1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ul</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va fi creat de LP1 prin servicii </a:t>
            </a:r>
            <a:r>
              <a:rPr lang="ro-MD" sz="2200" kern="1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externalizate</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către o companie de publicitate.</a:t>
            </a:r>
            <a:endParaRPr lang="ro-RO" sz="22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ro-MD" sz="2200" kern="1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seminarii</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de promovare a bibliotecii online</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o-MD" sz="2200" kern="1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seminarii</a:t>
            </a:r>
            <a:r>
              <a:rPr lang="ro-MD" sz="22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/partener</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Aceste activități vor fi desfășurate în rândul tinerilor din licee, școli sau universități din zonele eligibile. Cel puțin 300 de tineri vor fi </a:t>
            </a:r>
            <a:r>
              <a:rPr lang="ro-MD" sz="2200" kern="1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prezenti</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ro-MD" sz="2200" kern="1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seminarii</a:t>
            </a:r>
            <a:r>
              <a:rPr lang="ro-MD" sz="22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- 1 poster al proiectului Având în vedere aspectele menționate anterior privind obiectivele de comunicare și metodele utilizate, considerăm că acestea vor crește gradul de conștientizare cu privire la proiect și la rezultatele acestuia.</a:t>
            </a:r>
            <a:endParaRPr lang="ro-RO" sz="22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o-MD" sz="2000" dirty="0">
              <a:solidFill>
                <a:srgbClr val="C00000"/>
              </a:solidFill>
              <a:latin typeface="Times New Roman" panose="02020603050405020304" pitchFamily="18" charset="0"/>
              <a:ea typeface="Calibri" panose="020F050202020403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22391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467544" y="692696"/>
            <a:ext cx="8443192" cy="5090240"/>
          </a:xfrm>
          <a:prstGeom prst="rect">
            <a:avLst/>
          </a:prstGeom>
          <a:noFill/>
        </p:spPr>
        <p:txBody>
          <a:bodyPr wrap="square">
            <a:spAutoFit/>
          </a:bodyPr>
          <a:lstStyle/>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proiect </a:t>
            </a:r>
            <a:r>
              <a:rPr lang="ro-MD" sz="2400" dirty="0">
                <a:solidFill>
                  <a:srgbClr val="C00000"/>
                </a:solidFill>
                <a:effectLst/>
                <a:latin typeface="Times New Roman" panose="02020603050405020304" pitchFamily="18" charset="0"/>
                <a:ea typeface="Calibri" panose="020F0502020204030204" pitchFamily="34" charset="0"/>
              </a:rPr>
              <a:t>poster  </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(1,1- 4)</a:t>
            </a:r>
          </a:p>
          <a:p>
            <a:pPr marL="342900" marR="0" lvl="0" indent="-342900" algn="just" defTabSz="914400" rtl="0" eaLnBrk="1" fontAlgn="auto" latinLnBrk="0" hangingPunct="1">
              <a:spcBef>
                <a:spcPts val="0"/>
              </a:spcBef>
              <a:buClrTx/>
              <a:buSzTx/>
              <a:buFont typeface="Wingdings" panose="05000000000000000000" pitchFamily="2" charset="2"/>
              <a:buChar char="§"/>
              <a:tabLst/>
              <a:defRPr/>
            </a:pPr>
            <a:r>
              <a:rPr lang="ro-MD" sz="2400" dirty="0">
                <a:solidFill>
                  <a:schemeClr val="accent3">
                    <a:lumMod val="50000"/>
                  </a:schemeClr>
                </a:solidFill>
                <a:effectLst/>
                <a:latin typeface="Times New Roman" panose="02020603050405020304" pitchFamily="18" charset="0"/>
                <a:ea typeface="Calibri" panose="020F0502020204030204" pitchFamily="34" charset="0"/>
              </a:rPr>
              <a:t>dimensiunea A3 sau afișaj electronic echivalent</a:t>
            </a:r>
            <a:r>
              <a:rPr kumimoji="0" lang="ro-MD" sz="2400" b="0" i="0" u="none" strike="noStrike" kern="1200" cap="none" spc="0" normalizeH="0" baseline="0" noProof="0" dirty="0">
                <a:ln>
                  <a:noFill/>
                </a:ln>
                <a:solidFill>
                  <a:schemeClr val="accent3">
                    <a:lumMod val="75000"/>
                  </a:schemeClr>
                </a:solidFill>
                <a:effectLst/>
                <a:uLnTx/>
                <a:uFillTx/>
                <a:latin typeface="Times New Roman" panose="02020603050405020304" pitchFamily="18" charset="0"/>
                <a:ea typeface="Calibri" panose="020F0502020204030204" pitchFamily="34" charset="0"/>
                <a:cs typeface="+mn-cs"/>
              </a:rPr>
              <a:t>. </a:t>
            </a:r>
          </a:p>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 kit </a:t>
            </a:r>
            <a:r>
              <a:rPr lang="ro-MD" sz="2400" dirty="0">
                <a:solidFill>
                  <a:srgbClr val="C00000"/>
                </a:solidFill>
                <a:effectLst/>
                <a:latin typeface="Times New Roman" panose="02020603050405020304" pitchFamily="18" charset="0"/>
                <a:ea typeface="Calibri" panose="020F0502020204030204" pitchFamily="34" charset="0"/>
              </a:rPr>
              <a:t>promoțional </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(1,1 - 4)</a:t>
            </a:r>
          </a:p>
          <a:p>
            <a:pPr marL="342900" indent="-342900" algn="just">
              <a:lnSpc>
                <a:spcPct val="115000"/>
              </a:lnSpc>
              <a:spcAft>
                <a:spcPts val="800"/>
              </a:spcAft>
              <a:buFont typeface="Wingdings" panose="05000000000000000000" pitchFamily="2" charset="2"/>
              <a:buChar char="§"/>
            </a:pPr>
            <a:r>
              <a:rPr lang="ro-MD" sz="2400" kern="100"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Kit/partener promoțional: materiale tipărite sau personalizate în funcție de bugetul fiecărui partener: pliante, bannere, autocolante, șepci personalizate, tricouri personalizate, dosare, pixuri, panouri publicitare </a:t>
            </a:r>
            <a:r>
              <a:rPr lang="ro-MD" sz="2400" dirty="0">
                <a:solidFill>
                  <a:schemeClr val="accent3">
                    <a:lumMod val="75000"/>
                  </a:schemeClr>
                </a:solidFill>
                <a:effectLst/>
                <a:latin typeface="Times New Roman" panose="02020603050405020304" pitchFamily="18" charset="0"/>
                <a:ea typeface="Calibri" panose="020F0502020204030204" pitchFamily="34" charset="0"/>
              </a:rPr>
              <a:t>etc.</a:t>
            </a:r>
          </a:p>
          <a:p>
            <a:pPr algn="just">
              <a:lnSpc>
                <a:spcPct val="115000"/>
              </a:lnSpc>
              <a:spcAft>
                <a:spcPts val="800"/>
              </a:spcAft>
            </a:pPr>
            <a:r>
              <a:rPr lang="ro-MD" sz="2400" dirty="0">
                <a:solidFill>
                  <a:srgbClr val="C00000"/>
                </a:solidFill>
                <a:effectLst/>
                <a:latin typeface="Times New Roman" panose="02020603050405020304" pitchFamily="18" charset="0"/>
                <a:ea typeface="Calibri" panose="020F0502020204030204" pitchFamily="34" charset="0"/>
              </a:rPr>
              <a:t>4 comunicate de presă (5,17-18)</a:t>
            </a:r>
          </a:p>
          <a:p>
            <a:pPr marL="342900" indent="-342900" algn="just">
              <a:lnSpc>
                <a:spcPct val="115000"/>
              </a:lnSpc>
              <a:spcAft>
                <a:spcPts val="800"/>
              </a:spcAft>
              <a:buFont typeface="Arial" panose="020B0604020202020204" pitchFamily="34" charset="0"/>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4 comunicate de presă legate de Activitatea 1.3, Activitatea 1.4, Activitatea 1.6 și Activitatea 1.7, elaborate de LP1 și PP2</a:t>
            </a: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6230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395536" y="647196"/>
            <a:ext cx="8443192" cy="75093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ro-MD" sz="2400" b="0" i="0" u="none" strike="noStrike" kern="1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seminarii</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informative organizate la </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Chișinău </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o-RO" sz="2400" b="0"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1 - 4</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MD" sz="2400" b="0" i="0" u="none" strike="noStrike" kern="1200" cap="none" spc="0" normalizeH="0" baseline="0" noProof="0" dirty="0">
                <a:ln>
                  <a:noFill/>
                </a:ln>
                <a:solidFill>
                  <a:srgbClr val="297FD5">
                    <a:lumMod val="75000"/>
                  </a:srgbClr>
                </a:solidFill>
                <a:effectLst/>
                <a:uLnTx/>
                <a:uFillTx/>
                <a:latin typeface="Times New Roman" panose="02020603050405020304" pitchFamily="18" charset="0"/>
                <a:ea typeface="Calibri" panose="020F0502020204030204" pitchFamily="34" charset="0"/>
                <a:cs typeface="+mn-cs"/>
              </a:rPr>
              <a:t>30 participanți/seminar, eveniment de 1 zi. PP2 va elabora un raport al evenimentelor: fotografii, lista participanților, agenda evenimentului.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apariții online la TV </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/radio </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o-RO" sz="2400" b="0"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13 - 16</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MD" sz="2400" b="0" i="0" u="none" strike="noStrike" kern="1200" cap="none" spc="0" normalizeH="0" baseline="0" noProof="0" dirty="0">
                <a:ln>
                  <a:noFill/>
                </a:ln>
                <a:solidFill>
                  <a:srgbClr val="297FD5">
                    <a:lumMod val="50000"/>
                  </a:srgbClr>
                </a:solidFill>
                <a:effectLst/>
                <a:uLnTx/>
                <a:uFillTx/>
                <a:latin typeface="Times New Roman" panose="02020603050405020304" pitchFamily="18" charset="0"/>
                <a:ea typeface="Calibri" panose="020F0502020204030204" pitchFamily="34" charset="0"/>
                <a:cs typeface="+mn-cs"/>
              </a:rPr>
              <a:t>LP1 și PP1 vor avea 2 apariții online la TV sau radio, de minimum 15 minute.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1 </a:t>
            </a:r>
            <a:r>
              <a:rPr kumimoji="0" lang="it-IT"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scurtmetraj</a:t>
            </a:r>
            <a:r>
              <a:rPr kumimoji="0" lang="ro-RO"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ș</a:t>
            </a:r>
            <a:r>
              <a:rPr kumimoji="0" lang="it-IT"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i 100</a:t>
            </a:r>
            <a:r>
              <a:rPr kumimoji="0" lang="ro-RO"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it-IT"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fotografii</a:t>
            </a:r>
            <a:r>
              <a:rPr kumimoji="0" lang="ro-RO"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it-IT"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profesionale</a:t>
            </a:r>
            <a:r>
              <a:rPr kumimoji="0" lang="ro-RO"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(5,17-18)</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MD"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Scurtmetraj de aproximativ 5 minute și 100 de fotografii profesionale din spații cu echipamentele achiziționate și de la evenimente</a:t>
            </a:r>
            <a:r>
              <a:rPr kumimoji="0" lang="ro-MD"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ro-MD" sz="2400" b="0" i="0" u="none" strike="noStrike" kern="1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seminarii</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online de promovare la </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Chișinău </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o-RO" sz="2400" b="0"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13 - 16</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ro-MD"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30 participanți/seminar, eveniment de 1 zi. PP2 va elabora un raport al evenimentelor</a:t>
            </a:r>
            <a:endParaRPr kumimoji="0" lang="it-IT"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ro-MD"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ro-MD" sz="2400" b="0" i="0" u="none" strike="noStrike" kern="1200" cap="none" spc="0" normalizeH="0" baseline="0" noProof="0" dirty="0">
              <a:ln>
                <a:noFill/>
              </a:ln>
              <a:solidFill>
                <a:srgbClr val="297F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ro-MD" sz="2400" b="0" i="0" u="none" strike="noStrike" kern="1200" cap="none" spc="0" normalizeH="0" baseline="0" noProof="0" dirty="0">
              <a:ln>
                <a:noFill/>
              </a:ln>
              <a:solidFill>
                <a:srgbClr val="7F8FA9">
                  <a:lumMod val="50000"/>
                </a:srgbClr>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2771800" y="185531"/>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1.8 LIVRABILE </a:t>
            </a: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1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1187624" y="100923"/>
            <a:ext cx="7469360" cy="5480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Pts val="1000"/>
              <a:buFontTx/>
              <a:buNone/>
              <a:tabLst>
                <a:tab pos="457200" algn="l"/>
              </a:tabLst>
              <a:defRPr/>
            </a:pPr>
            <a:r>
              <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ACTIVITATE 1.9.  </a:t>
            </a:r>
          </a:p>
        </p:txBody>
      </p:sp>
      <p:sp>
        <p:nvSpPr>
          <p:cNvPr id="6" name="TextBox 5">
            <a:extLst>
              <a:ext uri="{FF2B5EF4-FFF2-40B4-BE49-F238E27FC236}">
                <a16:creationId xmlns:a16="http://schemas.microsoft.com/office/drawing/2014/main" id="{554E05DA-690A-3B0B-D3CD-D43A66E31228}"/>
              </a:ext>
            </a:extLst>
          </p:cNvPr>
          <p:cNvSpPr txBox="1"/>
          <p:nvPr/>
        </p:nvSpPr>
        <p:spPr>
          <a:xfrm>
            <a:off x="179512" y="649022"/>
            <a:ext cx="8856984" cy="584063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ro-MD" sz="2400" dirty="0">
                <a:solidFill>
                  <a:srgbClr val="C00000"/>
                </a:solidFill>
                <a:effectLst/>
                <a:latin typeface="Times New Roman" panose="02020603050405020304" pitchFamily="18" charset="0"/>
                <a:ea typeface="Calibri" panose="020F0502020204030204" pitchFamily="34" charset="0"/>
              </a:rPr>
              <a:t>Conferința finală </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(5, 17 - 18) </a:t>
            </a:r>
            <a:endParaRPr kumimoji="0" lang="ro-MD"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342900" indent="-342900" algn="just">
              <a:lnSpc>
                <a:spcPct val="115000"/>
              </a:lnSpc>
              <a:buFont typeface="Wingdings" panose="05000000000000000000" pitchFamily="2" charset="2"/>
              <a:buChar char="§"/>
            </a:pPr>
            <a:r>
              <a:rPr lang="ro-MD" sz="24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Părțile interesate și grupurile țintă vor fi invitate la conferința finală (eveniment de o zi), organizată de LP1, pentru a împărtăși rezultatele proiectului și sprijinul UE.</a:t>
            </a:r>
            <a:endParaRPr lang="ro-RO" sz="24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LP1 va avea ca scop acoperirea întregii zone din sud-estul țării, cuprinzând 25 de reprezentanți ai autorităților publice locale, autorităților publice regionale, ONG-urilor, reprezentanți ai instituțiilor de învățământ etc. </a:t>
            </a:r>
          </a:p>
          <a:p>
            <a:pPr marL="342900" indent="-342900">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Toți partenerii vor participa la eveniment (fizic sau online, în funcție de situație), adăugând o aură internațională conferinței. </a:t>
            </a:r>
          </a:p>
          <a:p>
            <a:pPr marL="342900" indent="-342900">
              <a:buFont typeface="Wingdings" panose="05000000000000000000" pitchFamily="2" charset="2"/>
              <a:buChar char="§"/>
            </a:pPr>
            <a:r>
              <a:rPr lang="ro-MD" sz="2400" dirty="0">
                <a:solidFill>
                  <a:schemeClr val="accent3">
                    <a:lumMod val="50000"/>
                  </a:schemeClr>
                </a:solidFill>
                <a:effectLst/>
                <a:latin typeface="Times New Roman" panose="02020603050405020304" pitchFamily="18" charset="0"/>
                <a:ea typeface="Calibri" panose="020F0502020204030204" pitchFamily="34" charset="0"/>
              </a:rPr>
              <a:t>Fiecare partener va dezvolta și publica un comunicat de presă privind finalizarea proiectului CBOL.</a:t>
            </a:r>
            <a:endParaRPr kumimoji="0" lang="ro-RO" sz="2400" b="0" i="0" u="none" strike="noStrike" kern="100" cap="none" spc="0" normalizeH="0" baseline="0" noProof="0" dirty="0">
              <a:ln>
                <a:noFill/>
              </a:ln>
              <a:solidFill>
                <a:schemeClr val="accent3">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800"/>
              </a:spcAft>
              <a:buClrTx/>
              <a:buSzTx/>
              <a:buFontTx/>
              <a:buChar char="-"/>
              <a:tabLst/>
              <a:defRPr/>
            </a:pPr>
            <a:endParaRPr kumimoji="0" lang="ro-RO"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ro-MD"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175640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449288" y="794321"/>
            <a:ext cx="8443192" cy="6830203"/>
          </a:xfrm>
          <a:prstGeom prst="rect">
            <a:avLst/>
          </a:prstGeom>
          <a:noFill/>
        </p:spPr>
        <p:txBody>
          <a:bodyPr wrap="square">
            <a:spAutoFit/>
          </a:bodyPr>
          <a:lstStyle/>
          <a:p>
            <a:pPr algn="just">
              <a:lnSpc>
                <a:spcPct val="115000"/>
              </a:lnSpc>
              <a:spcAft>
                <a:spcPts val="800"/>
              </a:spcAft>
            </a:pP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conferință finală – raport </a:t>
            </a:r>
            <a:r>
              <a:rPr lang="ro-MD" sz="2400" dirty="0">
                <a:solidFill>
                  <a:srgbClr val="C00000"/>
                </a:solidFill>
                <a:effectLst/>
                <a:latin typeface="Times New Roman" panose="02020603050405020304" pitchFamily="18" charset="0"/>
                <a:ea typeface="Calibri" panose="020F0502020204030204" pitchFamily="34" charset="0"/>
              </a:rPr>
              <a:t>eveniment </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5, 17 - 18</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15000"/>
              </a:lnSpc>
              <a:spcAft>
                <a:spcPts val="800"/>
              </a:spcAft>
              <a:buFont typeface="Wingdings" panose="05000000000000000000" pitchFamily="2" charset="2"/>
              <a:buChar char="§"/>
            </a:pP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Evenimentul va căpăta o aură internațională, reunind cel puțin 25 de reprezentanți/eveniment ai grupurilor țintă și ai părților interesate din </a:t>
            </a:r>
            <a:r>
              <a:rPr lang="ro-MD" sz="2400" dirty="0">
                <a:solidFill>
                  <a:schemeClr val="accent2">
                    <a:lumMod val="50000"/>
                  </a:schemeClr>
                </a:solidFill>
                <a:effectLst/>
                <a:latin typeface="Times New Roman" panose="02020603050405020304" pitchFamily="18" charset="0"/>
                <a:ea typeface="Calibri" panose="020F0502020204030204" pitchFamily="34" charset="0"/>
              </a:rPr>
              <a:t>județul Galați și zona Chișinău. </a:t>
            </a:r>
          </a:p>
          <a:p>
            <a:pPr marL="342900" indent="-342900" algn="just">
              <a:lnSpc>
                <a:spcPct val="115000"/>
              </a:lnSpc>
              <a:spcAft>
                <a:spcPts val="800"/>
              </a:spcAft>
              <a:buFont typeface="Wingdings" panose="05000000000000000000" pitchFamily="2" charset="2"/>
              <a:buChar char="§"/>
            </a:pPr>
            <a:r>
              <a:rPr lang="ro-MD" sz="2400" dirty="0">
                <a:solidFill>
                  <a:schemeClr val="accent2">
                    <a:lumMod val="50000"/>
                  </a:schemeClr>
                </a:solidFill>
                <a:effectLst/>
                <a:latin typeface="Times New Roman" panose="02020603050405020304" pitchFamily="18" charset="0"/>
                <a:ea typeface="Calibri" panose="020F0502020204030204" pitchFamily="34" charset="0"/>
              </a:rPr>
              <a:t>Raportul va conține fotografii, o agendă a evenimentului și o listă a participanților</a:t>
            </a:r>
            <a:r>
              <a:rPr lang="ro-MD" sz="2400" dirty="0">
                <a:effectLst/>
                <a:latin typeface="Times New Roman" panose="02020603050405020304" pitchFamily="18" charset="0"/>
                <a:ea typeface="Calibri" panose="020F0502020204030204" pitchFamily="34" charset="0"/>
              </a:rPr>
              <a:t>.</a:t>
            </a:r>
          </a:p>
          <a:p>
            <a:pPr algn="just">
              <a:lnSpc>
                <a:spcPct val="115000"/>
              </a:lnSpc>
              <a:spcAft>
                <a:spcPts val="800"/>
              </a:spcAft>
            </a:pPr>
            <a:r>
              <a:rPr lang="ro-MD" sz="2400" dirty="0">
                <a:solidFill>
                  <a:srgbClr val="C00000"/>
                </a:solidFill>
                <a:effectLst/>
                <a:latin typeface="Times New Roman" panose="02020603050405020304" pitchFamily="18" charset="0"/>
                <a:ea typeface="Calibri" panose="020F0502020204030204" pitchFamily="34" charset="0"/>
              </a:rPr>
              <a:t>2 comunicate de presă </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o-MD" sz="24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5, 17 - 18</a:t>
            </a:r>
            <a:r>
              <a:rPr kumimoji="0" lang="ro-MD"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ro-MD" sz="2400" dirty="0">
                <a:solidFill>
                  <a:schemeClr val="accent2">
                    <a:lumMod val="50000"/>
                  </a:schemeClr>
                </a:solidFill>
                <a:effectLst/>
                <a:latin typeface="Times New Roman" panose="02020603050405020304" pitchFamily="18" charset="0"/>
                <a:ea typeface="Calibri" panose="020F0502020204030204" pitchFamily="34" charset="0"/>
              </a:rPr>
              <a:t>LP1 și PP2 vor elabora și publica un comunicat de presă privind lansarea oficială a proiectului în presa locală.</a:t>
            </a:r>
          </a:p>
          <a:p>
            <a:pPr marR="0" lvl="0" algn="just" defTabSz="914400" rtl="0" eaLnBrk="1" fontAlgn="auto" latinLnBrk="0" hangingPunct="1">
              <a:lnSpc>
                <a:spcPct val="115000"/>
              </a:lnSpc>
              <a:spcBef>
                <a:spcPts val="0"/>
              </a:spcBef>
              <a:spcAft>
                <a:spcPts val="800"/>
              </a:spcAft>
              <a:buClrTx/>
              <a:buSzTx/>
              <a:tabLst/>
              <a:defRPr/>
            </a:pPr>
            <a:endParaRPr kumimoji="0" lang="ro-MD" sz="2400" b="0" i="0" u="none" strike="noStrike" kern="1200" cap="none" spc="0" normalizeH="0" baseline="0" noProof="0" dirty="0">
              <a:ln>
                <a:noFill/>
              </a:ln>
              <a:solidFill>
                <a:srgbClr val="297FD5">
                  <a:lumMod val="50000"/>
                </a:srgbClr>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ro-MD"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ro-MD" sz="2400" b="0" i="0" u="none" strike="noStrike" kern="100" cap="none" spc="0" normalizeH="0" baseline="0" noProof="0" dirty="0">
                <a:ln>
                  <a:noFill/>
                </a:ln>
                <a:solidFill>
                  <a:srgbClr val="297F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ro-MD" sz="2400" b="0" i="0" u="none" strike="noStrike" kern="1200" cap="none" spc="0" normalizeH="0" baseline="0" noProof="0" dirty="0">
              <a:ln>
                <a:noFill/>
              </a:ln>
              <a:solidFill>
                <a:srgbClr val="297F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ro-MD" sz="2400" b="0" i="0" u="none" strike="noStrike" kern="1200" cap="none" spc="0" normalizeH="0" baseline="0" noProof="0" dirty="0">
              <a:ln>
                <a:noFill/>
              </a:ln>
              <a:solidFill>
                <a:srgbClr val="7F8FA9">
                  <a:lumMod val="50000"/>
                </a:srgbClr>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2771800" y="332656"/>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1.9 LIVRABILE </a:t>
            </a: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0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4E05DA-690A-3B0B-D3CD-D43A66E31228}"/>
              </a:ext>
            </a:extLst>
          </p:cNvPr>
          <p:cNvSpPr txBox="1"/>
          <p:nvPr/>
        </p:nvSpPr>
        <p:spPr>
          <a:xfrm>
            <a:off x="449288" y="794321"/>
            <a:ext cx="8443192" cy="6083332"/>
          </a:xfrm>
          <a:prstGeom prst="rect">
            <a:avLst/>
          </a:prstGeom>
          <a:noFill/>
        </p:spPr>
        <p:txBody>
          <a:bodyPr wrap="square">
            <a:spAutoFit/>
          </a:bodyPr>
          <a:lstStyle/>
          <a:p>
            <a:pPr algn="just">
              <a:tabLst>
                <a:tab pos="800100" algn="l"/>
              </a:tabLst>
            </a:pPr>
            <a:r>
              <a:rPr lang="ro-MD" sz="2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PP2 - UPSC va include 7 profesioniști</a:t>
            </a: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 personalul său: </a:t>
            </a:r>
            <a:endParaRPr lang="ro-RO" sz="24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800100" algn="l"/>
              </a:tabLst>
            </a:pPr>
            <a:r>
              <a:rPr lang="ro-MD" sz="2400" b="1"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Manager de Proiect</a:t>
            </a: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responsabil pentru fluxul general al activităților, evaluare și monitorizare; </a:t>
            </a:r>
            <a:endParaRPr lang="ro-RO" sz="24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800100" algn="l"/>
              </a:tabLst>
            </a:pPr>
            <a:r>
              <a:rPr lang="ro-MD" sz="2400" b="1"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Manager Asistent</a:t>
            </a: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responsabil pentru sarcinile zilnice, coordonarea consorțiului partenerului și raportare; </a:t>
            </a:r>
            <a:endParaRPr lang="ro-RO" sz="24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800100" algn="l"/>
              </a:tabLst>
            </a:pPr>
            <a:r>
              <a:rPr lang="ro-MD" sz="2400" b="1"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Manager Financiar</a:t>
            </a: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responsabil pentru cheltuielile proiectului și raportarea financiară; </a:t>
            </a:r>
            <a:endParaRPr lang="ro-RO" sz="24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800100" algn="l"/>
              </a:tabLst>
            </a:pPr>
            <a:r>
              <a:rPr lang="ro-MD" sz="2400" b="1"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Responsabil cu Comunicarea</a:t>
            </a: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responsabil pentru comunicarea externă a evenimentelor proiectului; </a:t>
            </a:r>
            <a:endParaRPr lang="ro-RO" sz="24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Tx/>
              <a:buChar char="-"/>
              <a:tabLst>
                <a:tab pos="800100" algn="l"/>
              </a:tabLst>
            </a:pPr>
            <a:r>
              <a:rPr lang="ro-MD" sz="2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 Lector Formator</a:t>
            </a: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responsabil pentru crearea curriculumului pentru </a:t>
            </a:r>
            <a:r>
              <a:rPr lang="ro-MD" sz="2400" kern="1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seminariile</a:t>
            </a: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formare</a:t>
            </a:r>
          </a:p>
          <a:p>
            <a:pPr marL="342900" indent="-342900" algn="just">
              <a:buFontTx/>
              <a:buChar char="-"/>
              <a:tabLst>
                <a:tab pos="800100" algn="l"/>
              </a:tabLst>
            </a:pP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un </a:t>
            </a:r>
            <a:r>
              <a:rPr lang="ro-MD" sz="2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Bibliotecar de Scanare a Bazelor de Date </a:t>
            </a: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responsabil pentru scanarea documentelor științifice, cărților și materialelor care vor fi încărcate în Biblioteca Online </a:t>
            </a:r>
            <a:r>
              <a:rPr lang="ro-MD" sz="2400" kern="1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CrossBorder</a:t>
            </a:r>
            <a:r>
              <a:rPr lang="ro-MD" sz="2400" kern="1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o-RO" sz="24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ro-MD" sz="2400" b="0"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9A562AC-DF1E-4868-9832-3FA4B190BB77}"/>
              </a:ext>
            </a:extLst>
          </p:cNvPr>
          <p:cNvSpPr txBox="1"/>
          <p:nvPr/>
        </p:nvSpPr>
        <p:spPr>
          <a:xfrm>
            <a:off x="1907704" y="318220"/>
            <a:ext cx="6192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MANAGEMENTUL PROIECTULUI  </a:t>
            </a: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13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755576" y="152511"/>
            <a:ext cx="6860232"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lang="ro-MD" sz="3200" b="1" dirty="0">
                <a:solidFill>
                  <a:srgbClr val="C00000"/>
                </a:solidFill>
                <a:effectLst/>
                <a:latin typeface="Times New Roman" panose="02020603050405020304" pitchFamily="18" charset="0"/>
                <a:ea typeface="Calibri" panose="020F0502020204030204" pitchFamily="34" charset="0"/>
              </a:rPr>
              <a:t>Obiectivul general al proiectului </a:t>
            </a:r>
            <a:endParaRPr kumimoji="0" lang="ro-RO"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54E05DA-690A-3B0B-D3CD-D43A66E31228}"/>
              </a:ext>
            </a:extLst>
          </p:cNvPr>
          <p:cNvSpPr txBox="1"/>
          <p:nvPr/>
        </p:nvSpPr>
        <p:spPr>
          <a:xfrm>
            <a:off x="179512" y="614072"/>
            <a:ext cx="8784976" cy="5230278"/>
          </a:xfrm>
          <a:prstGeom prst="rect">
            <a:avLst/>
          </a:prstGeom>
          <a:noFill/>
        </p:spPr>
        <p:txBody>
          <a:bodyPr wrap="square">
            <a:spAutoFit/>
          </a:bodyPr>
          <a:lstStyle/>
          <a:p>
            <a:pPr algn="just">
              <a:lnSpc>
                <a:spcPct val="115000"/>
              </a:lnSpc>
              <a:spcAft>
                <a:spcPts val="800"/>
              </a:spcAft>
            </a:pPr>
            <a:r>
              <a:rPr lang="ro-MD"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Obiectivul general al proiectului este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 a crește accesul studenților la o educație de calitate prin organizarea de acțiuni comune și modernizarea infrastructurii educaționale, pentru a îmbunătăți rezultatele academice pe durata implementării proiectului. </a:t>
            </a:r>
          </a:p>
          <a:p>
            <a:pPr algn="just">
              <a:lnSpc>
                <a:spcPct val="115000"/>
              </a:lnSpc>
              <a:spcAft>
                <a:spcPts val="800"/>
              </a:spcAft>
            </a:pP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Proiectul urmărește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crearea unei Biblioteci Online Transfrontaliere – CBOL,</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care va oferi acces la o bază de date considerabilă de articole științifice, cărți și materiale academice pentru studenții celor două universități partenere</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 asemenea, vor fi incluse</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programe de formare atât pentru cadrele didactice, cât și pentru studenți, privind metodele digitale inovatoare pentru predarea la distanță</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pP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Pentru a consolida relațiile de parteneriat și a oferi studenților acces la o bază de date mai extinsă</a:t>
            </a:r>
            <a:r>
              <a:rPr lang="ro-MD"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MD"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vor fi înființate și dotate două centre de resurse academice în cadrul proiectului. </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Acestea vor funcționa în sistem de </a:t>
            </a:r>
            <a:r>
              <a:rPr lang="ro-MD" sz="2000" kern="10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tele</a:t>
            </a:r>
            <a:r>
              <a:rPr lang="ro-MD" sz="2000"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-educație și vor oferi acces gratuit atât studenților, cât și profesorilor universitari. Accesul la o educație de calitate a fost întotdeauna o piatră de temelie a dezvoltării personale și sociale. </a:t>
            </a:r>
            <a:endParaRPr lang="ro-RO" sz="20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3258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3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50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20B3-25BE-3F5D-1434-090A7C40B9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08318CB-1BC9-B75E-0997-3524F714EAF7}"/>
              </a:ext>
            </a:extLst>
          </p:cNvPr>
          <p:cNvSpPr txBox="1"/>
          <p:nvPr/>
        </p:nvSpPr>
        <p:spPr>
          <a:xfrm>
            <a:off x="359532" y="149743"/>
            <a:ext cx="8424936" cy="480131"/>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lang="ro-MD" sz="2800" kern="0" dirty="0">
                <a:solidFill>
                  <a:srgbClr val="C00000"/>
                </a:solidFill>
                <a:effectLst/>
                <a:latin typeface="Times New Roman" panose="02020603050405020304" pitchFamily="18" charset="0"/>
                <a:ea typeface="Times New Roman" panose="02020603050405020304" pitchFamily="18" charset="0"/>
              </a:rPr>
              <a:t>RELEVANȚA PROIECTULUI </a:t>
            </a:r>
            <a:endPar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34044CA-C423-E418-9521-992C09C0C249}"/>
              </a:ext>
            </a:extLst>
          </p:cNvPr>
          <p:cNvSpPr txBox="1"/>
          <p:nvPr/>
        </p:nvSpPr>
        <p:spPr>
          <a:xfrm>
            <a:off x="180347" y="548680"/>
            <a:ext cx="8783306" cy="6740307"/>
          </a:xfrm>
          <a:prstGeom prst="rect">
            <a:avLst/>
          </a:prstGeom>
          <a:noFill/>
        </p:spPr>
        <p:txBody>
          <a:bodyPr wrap="square">
            <a:spAutoFit/>
          </a:bodyPr>
          <a:lstStyle/>
          <a:p>
            <a:pPr marL="342900" lvl="0" indent="-342900" algn="just">
              <a:buSzPts val="1000"/>
              <a:buFont typeface="Symbol" panose="05050102010706020507" pitchFamily="18" charset="2"/>
              <a:buChar char=""/>
              <a:tabLst>
                <a:tab pos="457200" algn="l"/>
              </a:tabLst>
            </a:pPr>
            <a:r>
              <a:rPr lang="ro-MD" sz="24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proiectul abordează </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diviziunea digitală prin dotarea cadrelor didactice și a studenților cu competențele și resursele necesare </a:t>
            </a:r>
            <a:r>
              <a:rPr lang="ro-MD" sz="24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pentru învățarea online, asigurându-se că nimeni nu este lăsat în urmă din cauza limitărilor tehnologice;</a:t>
            </a:r>
            <a:endParaRPr lang="ro-RO"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o-MD" sz="24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prin îmbunătățirea practicilor pedagogice în educația digitală, proiectul oferă cadrelor didactice </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instrumentele necesare pentru a implica eficient studenții în mediul online, sporind calitatea educației;</a:t>
            </a:r>
            <a:endParaRPr lang="ro-RO" sz="24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o-MD" sz="24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recunoscând </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diversitatea culturală și lingvistică din zona de program, proiectul pune accent pe practici incluzive care respectă și valorifică diferențele culturale,</a:t>
            </a:r>
            <a:r>
              <a:rPr lang="ro-MD" sz="24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promovând excelența educațională;</a:t>
            </a:r>
            <a:endParaRPr lang="ro-RO"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o-MD" sz="24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prin metode de predare inovatoare și integrarea tehnologiei, proiectul pregătește studenții să concureze la scară globală, asigurându-le competențele și cunoștințele necesare pentru a reuși într-o lume interconectată.</a:t>
            </a:r>
            <a:endParaRPr lang="ro-RO"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1737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20B3-25BE-3F5D-1434-090A7C40B9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08318CB-1BC9-B75E-0997-3524F714EAF7}"/>
              </a:ext>
            </a:extLst>
          </p:cNvPr>
          <p:cNvSpPr txBox="1"/>
          <p:nvPr/>
        </p:nvSpPr>
        <p:spPr>
          <a:xfrm>
            <a:off x="359532" y="149743"/>
            <a:ext cx="8424936" cy="480131"/>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ro-MD" sz="2800" b="0" i="0" u="none" strike="noStrike" kern="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RELEVANȚA PROIECTULUI </a:t>
            </a:r>
            <a:endPar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34044CA-C423-E418-9521-992C09C0C249}"/>
              </a:ext>
            </a:extLst>
          </p:cNvPr>
          <p:cNvSpPr txBox="1"/>
          <p:nvPr/>
        </p:nvSpPr>
        <p:spPr>
          <a:xfrm>
            <a:off x="180347" y="548680"/>
            <a:ext cx="8783306" cy="6869573"/>
          </a:xfrm>
          <a:prstGeom prst="rect">
            <a:avLst/>
          </a:prstGeom>
          <a:noFill/>
        </p:spPr>
        <p:txBody>
          <a:bodyPr wrap="square">
            <a:spAutoFit/>
          </a:bodyPr>
          <a:lstStyle/>
          <a:p>
            <a:pPr marL="342900" marR="0" lvl="0" indent="-342900" algn="just" defTabSz="914400" rtl="0" eaLnBrk="1" fontAlgn="auto" latinLnBrk="0" hangingPunct="1">
              <a:buClrTx/>
              <a:buSzTx/>
              <a:buFont typeface="Arial" pitchFamily="34" charset="0"/>
              <a:buChar char="•"/>
              <a:tabLst/>
              <a:defRPr/>
            </a:pPr>
            <a:r>
              <a:rPr lang="ro-MD" sz="1900" kern="0" dirty="0">
                <a:solidFill>
                  <a:srgbClr val="002060"/>
                </a:solidFill>
                <a:effectLst/>
                <a:latin typeface="Times New Roman" panose="02020603050405020304" pitchFamily="18" charset="0"/>
                <a:ea typeface="Times New Roman" panose="02020603050405020304" pitchFamily="18" charset="0"/>
              </a:rPr>
              <a:t>Accentul proiectului pe îmbunătățirea </a:t>
            </a:r>
            <a:r>
              <a:rPr lang="ro-MD" sz="1900" kern="0" dirty="0">
                <a:solidFill>
                  <a:srgbClr val="C00000"/>
                </a:solidFill>
                <a:effectLst/>
                <a:latin typeface="Times New Roman" panose="02020603050405020304" pitchFamily="18" charset="0"/>
                <a:ea typeface="Times New Roman" panose="02020603050405020304" pitchFamily="18" charset="0"/>
              </a:rPr>
              <a:t>accesului la educație prin soluții inovatoare </a:t>
            </a:r>
            <a:r>
              <a:rPr lang="ro-MD" sz="1900" kern="0" dirty="0">
                <a:solidFill>
                  <a:srgbClr val="002060"/>
                </a:solidFill>
                <a:effectLst/>
                <a:latin typeface="Times New Roman" panose="02020603050405020304" pitchFamily="18" charset="0"/>
                <a:ea typeface="Times New Roman" panose="02020603050405020304" pitchFamily="18" charset="0"/>
              </a:rPr>
              <a:t>este extrem de relevant pentru zona de program a României și Republicii Moldova. Acesta abordează direct provocările teritoriale comune, promovează incluziunea și se aliniază obiectivului comun de a oferi educație de înaltă calitate tuturor elevilor. Prin stimularea incluziunii digitale, transformarea pedagogică și competitivitatea globală, proiectul contribuie semnificativ la dezvoltarea educațională și la perspectivele viitoare ale regiunii. </a:t>
            </a:r>
          </a:p>
          <a:p>
            <a:pPr marL="342900" marR="0" lvl="0" indent="-342900" algn="just" defTabSz="914400" rtl="0" eaLnBrk="1" fontAlgn="auto" latinLnBrk="0" hangingPunct="1">
              <a:buClrTx/>
              <a:buSzTx/>
              <a:buFont typeface="Arial" pitchFamily="34" charset="0"/>
              <a:buChar char="•"/>
              <a:tabLst/>
              <a:defRPr/>
            </a:pPr>
            <a:r>
              <a:rPr lang="ro-MD" sz="19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Având în vedere inițiativa DJUG de dezvoltare a unei Biblioteci Online Transfrontaliere, proiectul va face parte </a:t>
            </a:r>
            <a:r>
              <a:rPr lang="ro-MD" sz="19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din inițiativa bibliotecii digitale europene</a:t>
            </a:r>
            <a:r>
              <a:rPr lang="ro-MD" sz="19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vizând în principal conservarea și protejarea patrimoniului de lucrări științifice, educaționale și de cercetare existente în bibliotecile sistemului instituțional al celor doi parteneri de proiect, promovarea colecțiilor și extinderea accesului la informație.</a:t>
            </a:r>
          </a:p>
          <a:p>
            <a:pPr marL="342900" marR="0" lvl="0" indent="-342900" algn="just" defTabSz="914400" rtl="0" eaLnBrk="1" fontAlgn="auto" latinLnBrk="0" hangingPunct="1">
              <a:buClrTx/>
              <a:buSzTx/>
              <a:buFont typeface="Arial" pitchFamily="34" charset="0"/>
              <a:buChar char="•"/>
              <a:tabLst/>
              <a:defRPr/>
            </a:pPr>
            <a:r>
              <a:rPr lang="ro-MD" sz="19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Prin digitalizarea colecțiilor de documente și configurarea bibliotecii digitale transfrontaliere, se poate asigura o bună promovare a valorilor naționale</a:t>
            </a:r>
            <a:r>
              <a:rPr lang="ro-MD" sz="19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o mai bună diseminare a informației și o exploatare transfrontalieră superioară a publicațiilor științifice ale celor 2 instituții partenere.</a:t>
            </a:r>
          </a:p>
          <a:p>
            <a:pPr marL="342900" marR="0" lvl="0" indent="-342900" algn="just" defTabSz="914400" rtl="0" eaLnBrk="1" fontAlgn="auto" latinLnBrk="0" hangingPunct="1">
              <a:buClrTx/>
              <a:buSzTx/>
              <a:buFont typeface="Arial" pitchFamily="34" charset="0"/>
              <a:buChar char="•"/>
              <a:tabLst/>
              <a:defRPr/>
            </a:pPr>
            <a:r>
              <a:rPr lang="ro-MD" sz="19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Inițiativa poate fi extinsă, prin asocierea la acest proiect a bibliotecilor altor instituții publice, universitare sau municipale /județene/raionale, din România sau Republica Moldova</a:t>
            </a:r>
            <a:r>
              <a:rPr lang="ro-MD"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o-RO"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ro-MD" sz="2200" kern="0" dirty="0">
              <a:effectLst/>
              <a:latin typeface="Times New Roman" panose="02020603050405020304" pitchFamily="18" charset="0"/>
              <a:ea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8443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20B3-25BE-3F5D-1434-090A7C40B9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08318CB-1BC9-B75E-0997-3524F714EAF7}"/>
              </a:ext>
            </a:extLst>
          </p:cNvPr>
          <p:cNvSpPr txBox="1"/>
          <p:nvPr/>
        </p:nvSpPr>
        <p:spPr>
          <a:xfrm>
            <a:off x="563538" y="0"/>
            <a:ext cx="8424936"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lang="ro-MD" sz="3200" kern="0" dirty="0">
                <a:solidFill>
                  <a:srgbClr val="C00000"/>
                </a:solidFill>
                <a:effectLst/>
                <a:latin typeface="Times New Roman" panose="02020603050405020304" pitchFamily="18" charset="0"/>
                <a:ea typeface="Times New Roman" panose="02020603050405020304" pitchFamily="18" charset="0"/>
              </a:rPr>
              <a:t>Biblioteca Online Transfrontalieră </a:t>
            </a:r>
            <a:endParaRPr kumimoji="0" lang="ro-RO"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34044CA-C423-E418-9521-992C09C0C249}"/>
              </a:ext>
            </a:extLst>
          </p:cNvPr>
          <p:cNvSpPr txBox="1"/>
          <p:nvPr/>
        </p:nvSpPr>
        <p:spPr>
          <a:xfrm>
            <a:off x="107504" y="620689"/>
            <a:ext cx="8876456" cy="6654129"/>
          </a:xfrm>
          <a:prstGeom prst="rect">
            <a:avLst/>
          </a:prstGeom>
          <a:noFill/>
        </p:spPr>
        <p:txBody>
          <a:bodyPr wrap="square">
            <a:spAutoFit/>
          </a:bodyPr>
          <a:lstStyle/>
          <a:p>
            <a:pPr marL="342900" marR="0" lvl="0" indent="-342900" algn="just" defTabSz="914400" rtl="0" eaLnBrk="1" fontAlgn="auto" latinLnBrk="0" hangingPunct="1">
              <a:lnSpc>
                <a:spcPct val="100000"/>
              </a:lnSpc>
              <a:spcAft>
                <a:spcPts val="0"/>
              </a:spcAft>
              <a:buClrTx/>
              <a:buSzTx/>
              <a:buFont typeface="Arial" panose="020B0604020202020204" pitchFamily="34" charset="0"/>
              <a:buChar char="•"/>
              <a:tabLst/>
              <a:defRPr/>
            </a:pPr>
            <a:r>
              <a:rPr kumimoji="0" lang="ro-MD"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transpunerea în format electronic a patrimoniului scris</a:t>
            </a:r>
            <a:r>
              <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rPr>
              <a:t>, existent în arhivele bibliotecilor celor două instituții;</a:t>
            </a:r>
          </a:p>
          <a:p>
            <a:pPr marL="342900" marR="0" lvl="0" indent="-342900" algn="just" defTabSz="914400" rtl="0" eaLnBrk="1" fontAlgn="auto" latinLnBrk="0" hangingPunct="1">
              <a:lnSpc>
                <a:spcPct val="100000"/>
              </a:lnSpc>
              <a:spcAft>
                <a:spcPts val="0"/>
              </a:spcAft>
              <a:buClrTx/>
              <a:buSzTx/>
              <a:buFont typeface="Arial" panose="020B0604020202020204" pitchFamily="34" charset="0"/>
              <a:buChar char="•"/>
              <a:tabLst/>
              <a:defRPr/>
            </a:pPr>
            <a:r>
              <a:rPr kumimoji="0" lang="ro-MD"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promovarea patrimoniului cultural românesc la nivel european</a:t>
            </a:r>
            <a:r>
              <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1" fontAlgn="auto" latinLnBrk="0" hangingPunct="1">
              <a:lnSpc>
                <a:spcPct val="100000"/>
              </a:lnSpc>
              <a:spcAft>
                <a:spcPts val="0"/>
              </a:spcAft>
              <a:buClrTx/>
              <a:buSzTx/>
              <a:buFont typeface="Arial" panose="020B0604020202020204" pitchFamily="34" charset="0"/>
              <a:buChar char="•"/>
              <a:tabLst/>
              <a:defRPr/>
            </a:pPr>
            <a:r>
              <a:rPr kumimoji="0" lang="ro-MD"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protejarea valorilor cărților și manuscriselor bibliofile</a:t>
            </a:r>
            <a:r>
              <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rPr>
              <a:t>, a edițiilor rare sau de valoare istorică;</a:t>
            </a:r>
            <a:endParaRPr kumimoji="0" lang="ru-RU"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Aft>
                <a:spcPts val="0"/>
              </a:spcAft>
              <a:buClrTx/>
              <a:buSzTx/>
              <a:buFont typeface="Arial" panose="020B0604020202020204" pitchFamily="34" charset="0"/>
              <a:buChar char="•"/>
              <a:tabLst/>
              <a:defRPr/>
            </a:pPr>
            <a:r>
              <a:rPr kumimoji="0" lang="ro-MD"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conservarea documentelor aflate într-un stadiu avansat de deteriorare</a:t>
            </a:r>
            <a:r>
              <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1" fontAlgn="auto" latinLnBrk="0" hangingPunct="1">
              <a:lnSpc>
                <a:spcPct val="100000"/>
              </a:lnSpc>
              <a:spcAft>
                <a:spcPts val="0"/>
              </a:spcAft>
              <a:buClrTx/>
              <a:buSzTx/>
              <a:buFont typeface="Arial" panose="020B0604020202020204" pitchFamily="34" charset="0"/>
              <a:buChar char="•"/>
              <a:tabLst/>
              <a:defRPr/>
            </a:pPr>
            <a:r>
              <a:rPr kumimoji="0" lang="ro-MD"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îmbunătățirea posibilităților de acces la documente, local sau la distanță, </a:t>
            </a:r>
            <a:r>
              <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rPr>
              <a:t>cu impact asupra creșterii numărului de utilizatori și a diversificării categoriilor acestora;</a:t>
            </a:r>
          </a:p>
          <a:p>
            <a:pPr marL="342900" marR="0" lvl="0" indent="-342900" algn="just" defTabSz="914400" rtl="0" eaLnBrk="1" fontAlgn="auto" latinLnBrk="0" hangingPunct="1">
              <a:lnSpc>
                <a:spcPct val="100000"/>
              </a:lnSpc>
              <a:spcAft>
                <a:spcPts val="0"/>
              </a:spcAft>
              <a:buClrTx/>
              <a:buSzTx/>
              <a:buFont typeface="Arial" panose="020B0604020202020204" pitchFamily="34" charset="0"/>
              <a:buChar char="•"/>
              <a:tabLst/>
              <a:defRPr/>
            </a:pPr>
            <a:r>
              <a:rPr kumimoji="0" lang="ro-MD"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posibilitatea consultării simultane de către mai mulți utilizatori </a:t>
            </a:r>
            <a:r>
              <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rPr>
              <a:t>a aceluiași document;</a:t>
            </a:r>
          </a:p>
          <a:p>
            <a:pPr marL="342900" marR="0" lvl="0" indent="-342900" algn="just" defTabSz="914400" rtl="0" eaLnBrk="1" fontAlgn="auto" latinLnBrk="0" hangingPunct="1">
              <a:lnSpc>
                <a:spcPct val="100000"/>
              </a:lnSpc>
              <a:spcAft>
                <a:spcPts val="0"/>
              </a:spcAft>
              <a:buClrTx/>
              <a:buSzTx/>
              <a:buFont typeface="Arial" panose="020B0604020202020204" pitchFamily="34" charset="0"/>
              <a:buChar char="•"/>
              <a:tabLst/>
              <a:defRPr/>
            </a:pPr>
            <a:r>
              <a:rPr kumimoji="0" lang="ro-MD"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dezvoltarea unei modalități moderne de consultare a documentelor</a:t>
            </a:r>
            <a:r>
              <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rPr>
              <a:t>, cu ajutorul noilor tehnologii, independentă de spațiul fizic și programul de funcționare al bibliotecilor (cu respectarea restricțiilor legate de dreptul de autor/copyright);</a:t>
            </a:r>
          </a:p>
          <a:p>
            <a:pPr marL="342900" marR="0" lvl="0" indent="-342900" algn="just" defTabSz="914400" rtl="0" eaLnBrk="1" fontAlgn="auto" latinLnBrk="0" hangingPunct="1">
              <a:lnSpc>
                <a:spcPct val="100000"/>
              </a:lnSpc>
              <a:spcAft>
                <a:spcPts val="0"/>
              </a:spcAft>
              <a:buClrTx/>
              <a:buSzTx/>
              <a:buFont typeface="Arial" panose="020B0604020202020204" pitchFamily="34" charset="0"/>
              <a:buChar char="•"/>
              <a:tabLst/>
              <a:defRPr/>
            </a:pPr>
            <a:r>
              <a:rPr kumimoji="0" lang="ro-MD"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îmbunătățirea calității procesului de </a:t>
            </a:r>
            <a:r>
              <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rPr>
              <a:t>consultare a documentelor.</a:t>
            </a:r>
          </a:p>
          <a:p>
            <a:pPr marR="0" lvl="0" algn="just" defTabSz="914400" rtl="0" eaLnBrk="1" fontAlgn="auto" latinLnBrk="0" hangingPunct="1">
              <a:lnSpc>
                <a:spcPct val="100000"/>
              </a:lnSpc>
              <a:spcBef>
                <a:spcPct val="20000"/>
              </a:spcBef>
              <a:spcAft>
                <a:spcPts val="0"/>
              </a:spcAft>
              <a:buClrTx/>
              <a:buSzTx/>
              <a:tabLst/>
              <a:defRPr/>
            </a:pPr>
            <a:endPar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1157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755576" y="18703"/>
            <a:ext cx="7829400" cy="867930"/>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lang="ro-RO" sz="2800" b="1" dirty="0">
                <a:solidFill>
                  <a:srgbClr val="C00000"/>
                </a:solidFill>
                <a:latin typeface="Times New Roman" panose="02020603050405020304" pitchFamily="18" charset="0"/>
                <a:ea typeface="Calibri" panose="020F0502020204030204" pitchFamily="34" charset="0"/>
              </a:rPr>
              <a:t>P</a:t>
            </a:r>
            <a:r>
              <a:rPr lang="ro-RO" sz="2800" b="1" dirty="0">
                <a:solidFill>
                  <a:srgbClr val="C00000"/>
                </a:solidFill>
                <a:effectLst/>
                <a:latin typeface="Times New Roman" panose="02020603050405020304" pitchFamily="18" charset="0"/>
                <a:ea typeface="Calibri" panose="020F0502020204030204" pitchFamily="34" charset="0"/>
              </a:rPr>
              <a:t>rovocările și/sau oportunitățile comune identificate </a:t>
            </a:r>
            <a:endParaRPr kumimoji="0" lang="ro-RO" sz="2800" b="0" i="0" u="none" strike="noStrike" kern="1200" cap="none" spc="0" normalizeH="0" baseline="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54E05DA-690A-3B0B-D3CD-D43A66E31228}"/>
              </a:ext>
            </a:extLst>
          </p:cNvPr>
          <p:cNvSpPr txBox="1"/>
          <p:nvPr/>
        </p:nvSpPr>
        <p:spPr>
          <a:xfrm>
            <a:off x="107504" y="1131239"/>
            <a:ext cx="8784976" cy="6352508"/>
          </a:xfrm>
          <a:prstGeom prst="rect">
            <a:avLst/>
          </a:prstGeom>
          <a:noFill/>
        </p:spPr>
        <p:txBody>
          <a:bodyPr wrap="square">
            <a:spAutoFit/>
          </a:bodyPr>
          <a:lstStyle/>
          <a:p>
            <a:pPr marL="342900" lvl="0" indent="-342900" algn="just">
              <a:lnSpc>
                <a:spcPct val="115000"/>
              </a:lnSpc>
              <a:buSzPts val="1000"/>
              <a:buFont typeface="Symbol" panose="05050102010706020507" pitchFamily="18" charset="2"/>
              <a:buChar char=""/>
              <a:tabLst>
                <a:tab pos="457200" algn="l"/>
              </a:tabLst>
            </a:pPr>
            <a:r>
              <a:rPr lang="ro-MD" sz="24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Program de Formare Academică pentru Integrarea Tehnologiei în Predare</a:t>
            </a:r>
            <a:r>
              <a:rPr lang="ro-MD" sz="2400" kern="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axat pe cele mai recente metode pedagogice pentru învățarea online și mixtă. </a:t>
            </a:r>
          </a:p>
          <a:p>
            <a:pPr marL="342900" lvl="0" indent="-342900" algn="just">
              <a:lnSpc>
                <a:spcPct val="115000"/>
              </a:lnSpc>
              <a:buSzPts val="1000"/>
              <a:buFont typeface="Symbol" panose="05050102010706020507" pitchFamily="18" charset="2"/>
              <a:buChar char=""/>
              <a:tabLst>
                <a:tab pos="457200" algn="l"/>
              </a:tabLst>
            </a:pPr>
            <a:r>
              <a:rPr lang="ro-MD" sz="2400" kern="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Vor fi </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introduse metode inovatoare de predare</a:t>
            </a:r>
            <a:r>
              <a:rPr lang="ro-MD" sz="2400" kern="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precum </a:t>
            </a:r>
            <a:r>
              <a:rPr lang="ro-MD" sz="24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clasele inversate</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MD" sz="24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flipped</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MD" sz="24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classrooms</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MD" sz="2400" b="1"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gamificarea</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și </a:t>
            </a:r>
            <a:r>
              <a:rPr lang="ro-MD" sz="24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realitatea virtuală</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MD" sz="2400" kern="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pentru a face procesul educațional mai atractiv și mai eficient. </a:t>
            </a:r>
          </a:p>
          <a:p>
            <a:pPr marL="342900" lvl="0" indent="-342900" algn="just">
              <a:lnSpc>
                <a:spcPct val="115000"/>
              </a:lnSpc>
              <a:buSzPts val="1000"/>
              <a:buFont typeface="Symbol" panose="05050102010706020507" pitchFamily="18" charset="2"/>
              <a:buChar char=""/>
              <a:tabLst>
                <a:tab pos="457200" algn="l"/>
              </a:tabLst>
            </a:pPr>
            <a:r>
              <a:rPr lang="ro-MD" sz="2400" kern="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Prin </a:t>
            </a:r>
            <a:r>
              <a:rPr lang="ro-MD"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îmbunătățirea competențelor digitale</a:t>
            </a:r>
            <a:r>
              <a:rPr lang="ro-MD" sz="2400" kern="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profesorii își vor putea crește eficiența didactică și vor răspunde mai bine nevoilor diverse ale studenților de astăzi. Generația actuală de studenți este nativ digitală, obișnuită cu tehnologia în toate aspectele vieții. Profesorii trebuie să fie la curent cu evoluțiile tehnologice pentru a le satisface așteptările și pentru a-i implica eficient în procesul </a:t>
            </a:r>
            <a:r>
              <a:rPr lang="ro-MD" sz="2400" kern="0" dirty="0">
                <a:effectLst/>
                <a:latin typeface="Times New Roman" panose="02020603050405020304" pitchFamily="18" charset="0"/>
                <a:ea typeface="Times New Roman" panose="02020603050405020304" pitchFamily="18" charset="0"/>
                <a:cs typeface="Times New Roman" panose="02020603050405020304" pitchFamily="18" charset="0"/>
              </a:rPr>
              <a:t>de învățare.</a:t>
            </a:r>
            <a:endParaRPr lang="ro-RO"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ro-MD" sz="2200" dirty="0">
              <a:solidFill>
                <a:srgbClr val="4A66AC">
                  <a:lumMod val="75000"/>
                </a:srgbClr>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2536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755576" y="152511"/>
            <a:ext cx="7829400" cy="867930"/>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ro-RO" sz="2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Provocările și/sau oportunitățile comune identificate </a:t>
            </a:r>
            <a:endPar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54E05DA-690A-3B0B-D3CD-D43A66E31228}"/>
              </a:ext>
            </a:extLst>
          </p:cNvPr>
          <p:cNvSpPr txBox="1"/>
          <p:nvPr/>
        </p:nvSpPr>
        <p:spPr>
          <a:xfrm>
            <a:off x="251520" y="1131239"/>
            <a:ext cx="8640960" cy="4009303"/>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endParaRPr kumimoji="0" lang="ro-RO"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Prin crearea unei </a:t>
            </a:r>
            <a:r>
              <a:rPr kumimoji="0" lang="ro-MD" sz="2400" b="1" i="0" u="none" strike="noStrike" kern="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Biblioteci Online Transfrontaliere</a:t>
            </a: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proiectul asigură acces egal la educație de calitate pentru toți studenții, indiferent de locația geografică sau de condițiile </a:t>
            </a:r>
            <a:r>
              <a:rPr kumimoji="0" lang="ro-MD" sz="2400" b="0" i="0" u="none" strike="noStrike" kern="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socio</a:t>
            </a: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-economice. Aceasta va oferi acces pentru peste </a:t>
            </a:r>
            <a:r>
              <a:rPr kumimoji="0" lang="ro-MD" sz="24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15.000 de utilizatori potențiali</a:t>
            </a: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(studenți, cadre universitare) și va avea un </a:t>
            </a:r>
            <a:r>
              <a:rPr kumimoji="0" lang="ro-MD" sz="24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minim de 1.500 de abonați</a:t>
            </a: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(cu cont BTUO / online libromd.eu).</a:t>
            </a:r>
            <a:endParaRPr kumimoji="0" lang="ro-RO" sz="24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o-MD" sz="22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1575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2002-275C-2118-DA88-46BD6E1904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7A0FBC-0CF0-DB09-6757-2E1A5463FAD0}"/>
              </a:ext>
            </a:extLst>
          </p:cNvPr>
          <p:cNvSpPr txBox="1"/>
          <p:nvPr/>
        </p:nvSpPr>
        <p:spPr>
          <a:xfrm>
            <a:off x="755576" y="152511"/>
            <a:ext cx="7829400" cy="480131"/>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ro-RO"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ACTIVITĂȚI</a:t>
            </a:r>
          </a:p>
        </p:txBody>
      </p:sp>
      <p:sp>
        <p:nvSpPr>
          <p:cNvPr id="6" name="TextBox 5">
            <a:extLst>
              <a:ext uri="{FF2B5EF4-FFF2-40B4-BE49-F238E27FC236}">
                <a16:creationId xmlns:a16="http://schemas.microsoft.com/office/drawing/2014/main" id="{554E05DA-690A-3B0B-D3CD-D43A66E31228}"/>
              </a:ext>
            </a:extLst>
          </p:cNvPr>
          <p:cNvSpPr txBox="1"/>
          <p:nvPr/>
        </p:nvSpPr>
        <p:spPr>
          <a:xfrm>
            <a:off x="251520" y="836712"/>
            <a:ext cx="8640960" cy="5624104"/>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ro-RO" sz="2400" b="0"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ACTIVITATE 1.1</a:t>
            </a:r>
            <a:r>
              <a:rPr kumimoji="0" lang="ro-RO" sz="24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o-RO" sz="2400" b="0" i="0" u="none" strike="noStrike" kern="1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lang="ro-RO" sz="240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onferință</a:t>
            </a:r>
            <a:r>
              <a:rPr lang="ro-RO" sz="24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lansare (eveniment de o zi)</a:t>
            </a:r>
            <a:endParaRPr kumimoji="0" lang="ro-RO" sz="2400" b="0" i="0" u="none" strike="noStrike" kern="100" cap="none" spc="0" normalizeH="0" baseline="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buClrTx/>
              <a:buSzPts val="1000"/>
              <a:buFont typeface="Symbol" panose="05050102010706020507" pitchFamily="18" charset="2"/>
              <a:buChar char=""/>
              <a:tabLst>
                <a:tab pos="457200" algn="l"/>
              </a:tabLst>
              <a:defRPr/>
            </a:pPr>
            <a:r>
              <a:rPr kumimoji="0" lang="ro-MD" sz="2400" b="0" i="0" u="none" strike="noStrike" kern="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Perioada: 1,1-4</a:t>
            </a:r>
          </a:p>
          <a:p>
            <a:pPr marL="342900" marR="0" lvl="0" indent="-342900" algn="just" defTabSz="914400" rtl="0" eaLnBrk="1" fontAlgn="auto" latinLnBrk="0" hangingPunct="1">
              <a:lnSpc>
                <a:spcPct val="115000"/>
              </a:lnSpc>
              <a:spcBef>
                <a:spcPts val="0"/>
              </a:spcBef>
              <a:buClrTx/>
              <a:buSzPts val="1000"/>
              <a:buFont typeface="Symbol" panose="05050102010706020507" pitchFamily="18" charset="2"/>
              <a:buChar char=""/>
              <a:tabLst>
                <a:tab pos="457200" algn="l"/>
              </a:tabLst>
              <a:defRPr/>
            </a:pP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Organizată de LP1-DJUG și PP2. LP1 </a:t>
            </a:r>
          </a:p>
          <a:p>
            <a:pPr marL="342900" marR="0" lvl="0" indent="-342900" algn="just" defTabSz="914400" rtl="0" eaLnBrk="1" fontAlgn="auto" latinLnBrk="0" hangingPunct="1">
              <a:lnSpc>
                <a:spcPct val="115000"/>
              </a:lnSpc>
              <a:spcBef>
                <a:spcPts val="0"/>
              </a:spcBef>
              <a:buClrTx/>
              <a:buSzPts val="1000"/>
              <a:buFont typeface="Symbol" panose="05050102010706020507" pitchFamily="18" charset="2"/>
              <a:buChar char=""/>
              <a:tabLst>
                <a:tab pos="457200" algn="l"/>
              </a:tabLst>
              <a:defRPr/>
            </a:pP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25 de reprezentanți ai autorităților publice locale, autorităților publice regionale, ONG-urilor, reprezentanților instituțiilor de învățământ etc. </a:t>
            </a:r>
          </a:p>
          <a:p>
            <a:pPr marL="342900" marR="0" lvl="0" indent="-342900" algn="just" defTabSz="914400" rtl="0" eaLnBrk="1" fontAlgn="auto" latinLnBrk="0" hangingPunct="1">
              <a:lnSpc>
                <a:spcPct val="115000"/>
              </a:lnSpc>
              <a:spcBef>
                <a:spcPts val="0"/>
              </a:spcBef>
              <a:buClrTx/>
              <a:buSzPts val="1000"/>
              <a:buFont typeface="Symbol" panose="05050102010706020507" pitchFamily="18" charset="2"/>
              <a:buChar char=""/>
              <a:tabLst>
                <a:tab pos="457200" algn="l"/>
              </a:tabLst>
              <a:defRPr/>
            </a:pP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Fizic sau online, în funcție de situație, adăugând o caracteristică internațională conferinței. </a:t>
            </a:r>
          </a:p>
          <a:p>
            <a:pPr marL="342900" marR="0" lvl="0" indent="-342900" algn="just" defTabSz="914400" rtl="0" eaLnBrk="1" fontAlgn="auto" latinLnBrk="0" hangingPunct="1">
              <a:lnSpc>
                <a:spcPct val="115000"/>
              </a:lnSpc>
              <a:spcBef>
                <a:spcPts val="0"/>
              </a:spcBef>
              <a:buClrTx/>
              <a:buSzPts val="1000"/>
              <a:buFont typeface="Symbol" panose="05050102010706020507" pitchFamily="18" charset="2"/>
              <a:buChar char=""/>
              <a:tabLst>
                <a:tab pos="457200" algn="l"/>
              </a:tabLst>
              <a:defRPr/>
            </a:pP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Fiecare partener va elabora și publica un comunicat de presă privind lansarea oficială a proiectului CBOL.</a:t>
            </a:r>
          </a:p>
          <a:p>
            <a:pPr marL="342900" marR="0" lvl="0" indent="-342900" algn="just" defTabSz="914400" rtl="0" eaLnBrk="1" fontAlgn="auto" latinLnBrk="0" hangingPunct="1">
              <a:lnSpc>
                <a:spcPct val="115000"/>
              </a:lnSpc>
              <a:spcBef>
                <a:spcPts val="0"/>
              </a:spcBef>
              <a:buClrTx/>
              <a:buSzPts val="1000"/>
              <a:buFont typeface="Symbol" panose="05050102010706020507" pitchFamily="18" charset="2"/>
              <a:buChar char=""/>
              <a:tabLst>
                <a:tab pos="457200" algn="l"/>
              </a:tabLst>
              <a:defRPr/>
            </a:pPr>
            <a:r>
              <a:rPr kumimoji="0" lang="ro-MD"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Conferințele de lansare vor fi organizate de fiecare  partener, fizic sau online, ținând cont de situația locală.</a:t>
            </a: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vi-VN" sz="1800" b="0" i="0" u="none" strike="noStrike" kern="1200" cap="none" spc="0" normalizeH="0" baseline="0" noProof="0" dirty="0">
              <a:ln>
                <a:noFill/>
              </a:ln>
              <a:solidFill>
                <a:srgbClr val="4A66AC">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27523872"/>
      </p:ext>
    </p:extLst>
  </p:cSld>
  <p:clrMapOvr>
    <a:masterClrMapping/>
  </p:clrMapOvr>
</p:sld>
</file>

<file path=ppt/theme/theme1.xml><?xml version="1.0" encoding="utf-8"?>
<a:theme xmlns:a="http://schemas.openxmlformats.org/drawingml/2006/main" name="Ретро">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ontents Slide Master">
  <a:themeElements>
    <a:clrScheme name="ALLPPT-COLOR-A27">
      <a:dk1>
        <a:sysClr val="windowText" lastClr="000000"/>
      </a:dk1>
      <a:lt1>
        <a:sysClr val="window" lastClr="FFFFFF"/>
      </a:lt1>
      <a:dk2>
        <a:srgbClr val="1F497D"/>
      </a:dk2>
      <a:lt2>
        <a:srgbClr val="EEECE1"/>
      </a:lt2>
      <a:accent1>
        <a:srgbClr val="797B4F"/>
      </a:accent1>
      <a:accent2>
        <a:srgbClr val="797B4F"/>
      </a:accent2>
      <a:accent3>
        <a:srgbClr val="797B4F"/>
      </a:accent3>
      <a:accent4>
        <a:srgbClr val="797B4F"/>
      </a:accent4>
      <a:accent5>
        <a:srgbClr val="797B4F"/>
      </a:accent5>
      <a:accent6>
        <a:srgbClr val="797B4F"/>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5002</TotalTime>
  <Words>3586</Words>
  <Application>Microsoft Office PowerPoint</Application>
  <PresentationFormat>Экран (4:3)</PresentationFormat>
  <Paragraphs>188</Paragraphs>
  <Slides>31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31</vt:i4>
      </vt:variant>
    </vt:vector>
  </HeadingPairs>
  <TitlesOfParts>
    <vt:vector size="40" baseType="lpstr">
      <vt:lpstr>Arial</vt:lpstr>
      <vt:lpstr>Calibri</vt:lpstr>
      <vt:lpstr>Calibri Light</vt:lpstr>
      <vt:lpstr>Symbol</vt:lpstr>
      <vt:lpstr>Times New Roman</vt:lpstr>
      <vt:lpstr>Wingdings</vt:lpstr>
      <vt:lpstr>Ретро</vt:lpstr>
      <vt:lpstr>Contents Slide Master</vt:lpstr>
      <vt:lpstr>1_Contents Slide Master</vt:lpstr>
      <vt:lpstr>       UNIVERSITATEA PEDAGOGICĂ DE STAT  “ION CREANGĂ” BIBLIOTECA ŞTIINŢIFICĂ  BIBLIOTECĂ UNIVERSITARĂ TRANSFRONTALIERĂ ONLINE PENTRU ACCES ECHITABIL LA SERVICII EDUCAȚIONALE DE ÎNALTĂ CALITATE                                          PROIECT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Repozitoriul instituţional în percepţia comunităţii academice</dc:title>
  <dc:creator>Admin</dc:creator>
  <cp:lastModifiedBy>User</cp:lastModifiedBy>
  <cp:revision>400</cp:revision>
  <dcterms:created xsi:type="dcterms:W3CDTF">2015-10-29T13:05:28Z</dcterms:created>
  <dcterms:modified xsi:type="dcterms:W3CDTF">2025-06-11T07:53:20Z</dcterms:modified>
</cp:coreProperties>
</file>