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6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5363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602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683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812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327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6047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0141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282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419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571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5268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21E52-B7F7-42EA-AE25-89192469624B}" type="datetimeFigureOut">
              <a:rPr lang="ro-RO" smtClean="0"/>
              <a:t>16.02.2021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9B02-B7E5-426C-94F3-AFACC1E62F7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456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111.pdf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lib.upsc.md/wp-content/uploads/2021/02/1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hyperlink" Target="https://lib.upsc.md/wp-content/uploads/2021/02/121.pd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261.pdf" TargetMode="External"/><Relationship Id="rId7" Type="http://schemas.openxmlformats.org/officeDocument/2006/relationships/image" Target="../media/image30.jpg"/><Relationship Id="rId2" Type="http://schemas.openxmlformats.org/officeDocument/2006/relationships/hyperlink" Target="https://lib.upsc.md/wp-content/uploads/2021/02/25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g"/><Relationship Id="rId5" Type="http://schemas.openxmlformats.org/officeDocument/2006/relationships/image" Target="../media/image28.jpg"/><Relationship Id="rId4" Type="http://schemas.openxmlformats.org/officeDocument/2006/relationships/hyperlink" Target="https://lib.upsc.md/wp-content/uploads/2021/02/271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31.pdf" TargetMode="External"/><Relationship Id="rId7" Type="http://schemas.openxmlformats.org/officeDocument/2006/relationships/image" Target="../media/image6.jpg"/><Relationship Id="rId2" Type="http://schemas.openxmlformats.org/officeDocument/2006/relationships/hyperlink" Target="https://lib.upsc.md/wp-content/uploads/2021/02/2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hyperlink" Target="https://lib.upsc.md/wp-content/uploads/2021/02/41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61.pdf" TargetMode="External"/><Relationship Id="rId7" Type="http://schemas.openxmlformats.org/officeDocument/2006/relationships/image" Target="../media/image9.jpg"/><Relationship Id="rId2" Type="http://schemas.openxmlformats.org/officeDocument/2006/relationships/hyperlink" Target="https://lib.upsc.md/wp-content/uploads/2021/02/5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hyperlink" Target="https://lib.upsc.md/wp-content/uploads/2021/02/71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91.pdf" TargetMode="External"/><Relationship Id="rId7" Type="http://schemas.openxmlformats.org/officeDocument/2006/relationships/image" Target="../media/image12.jpg"/><Relationship Id="rId2" Type="http://schemas.openxmlformats.org/officeDocument/2006/relationships/hyperlink" Target="https://lib.upsc.md/wp-content/uploads/2021/02/8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hyperlink" Target="https://lib.upsc.md/wp-content/uploads/2021/02/281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291.pdf" TargetMode="External"/><Relationship Id="rId7" Type="http://schemas.openxmlformats.org/officeDocument/2006/relationships/image" Target="../media/image15.jpg"/><Relationship Id="rId2" Type="http://schemas.openxmlformats.org/officeDocument/2006/relationships/hyperlink" Target="https://lib.upsc.md/wp-content/uploads/2021/02/8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hyperlink" Target="https://lib.upsc.md/wp-content/uploads/2021/02/301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141.pdf" TargetMode="External"/><Relationship Id="rId7" Type="http://schemas.openxmlformats.org/officeDocument/2006/relationships/image" Target="../media/image18.jpg"/><Relationship Id="rId2" Type="http://schemas.openxmlformats.org/officeDocument/2006/relationships/hyperlink" Target="https://lib.upsc.md/wp-content/uploads/2021/02/13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hyperlink" Target="https://lib.upsc.md/wp-content/uploads/2021/02/151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171.pdf" TargetMode="External"/><Relationship Id="rId7" Type="http://schemas.openxmlformats.org/officeDocument/2006/relationships/image" Target="../media/image21.jpg"/><Relationship Id="rId2" Type="http://schemas.openxmlformats.org/officeDocument/2006/relationships/hyperlink" Target="https://lib.upsc.md/wp-content/uploads/2021/02/16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hyperlink" Target="https://lib.upsc.md/wp-content/uploads/2021/02/181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201.pdf" TargetMode="External"/><Relationship Id="rId7" Type="http://schemas.openxmlformats.org/officeDocument/2006/relationships/image" Target="../media/image24.jpg"/><Relationship Id="rId2" Type="http://schemas.openxmlformats.org/officeDocument/2006/relationships/hyperlink" Target="https://lib.upsc.md/wp-content/uploads/2021/02/19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hyperlink" Target="https://lib.upsc.md/wp-content/uploads/2021/02/211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ib.upsc.md/wp-content/uploads/2021/02/231.pdf" TargetMode="External"/><Relationship Id="rId7" Type="http://schemas.openxmlformats.org/officeDocument/2006/relationships/image" Target="../media/image27.jpg"/><Relationship Id="rId2" Type="http://schemas.openxmlformats.org/officeDocument/2006/relationships/hyperlink" Target="https://lib.upsc.md/wp-content/uploads/2021/02/22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g"/><Relationship Id="rId5" Type="http://schemas.openxmlformats.org/officeDocument/2006/relationships/image" Target="../media/image25.jpg"/><Relationship Id="rId4" Type="http://schemas.openxmlformats.org/officeDocument/2006/relationships/hyperlink" Target="https://lib.upsc.md/wp-content/uploads/2021/02/24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516058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Addiction. Psihologia dependenţei şi a comportamentului adictiv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Svanberg, Jenny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Dascălu, Nicoleta (trad.)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Pri</a:t>
                      </a:r>
                      <a:r>
                        <a:rPr lang="ro-RO" sz="1400" u="sng" dirty="0" smtClean="0"/>
                        <a:t>or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159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978-973-88195-6-6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Realizarea instruirii ca activitate de predare-învăţare-evaluare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Cristea, Sorin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Didactica Publishing House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160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978-606-048-009-9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Evaluarea instruirii în cadrul procesului de învăţământ Strategii, metode, procedee, instrumente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Cristea, Sorin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Didactica Publishing House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178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978-973-88195-6-6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Content Placeholder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86" y="12703"/>
            <a:ext cx="2753236" cy="42399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516" y="14702"/>
            <a:ext cx="2753236" cy="41849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281" y="20386"/>
            <a:ext cx="2753236" cy="417574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55732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622563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 smtClean="0"/>
                    </a:p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Titlu:</a:t>
                      </a:r>
                      <a:r>
                        <a:rPr lang="ro-RO" sz="1400" u="none" dirty="0" smtClean="0"/>
                        <a:t> </a:t>
                      </a:r>
                      <a:r>
                        <a:rPr lang="it-IT" sz="1400" dirty="0" smtClean="0"/>
                        <a:t>Drumul maritim al mătăsii: punte între culturi şi civilizaţii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Şerb, Ion (trad.)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Corint Books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319</a:t>
                      </a:r>
                      <a:r>
                        <a:rPr lang="it-IT" sz="1400" dirty="0" smtClean="0"/>
                        <a:t> p. fot.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 </a:t>
                      </a:r>
                      <a:r>
                        <a:rPr lang="ro-RO" sz="1400" dirty="0" smtClean="0"/>
                        <a:t> 978-606-793-698-8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   Drumurile mătăsii. O nouă istorie a lumii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 Frankopan, Peter</a:t>
                      </a:r>
                      <a:r>
                        <a:rPr lang="ro-RO" sz="1400" baseline="0" dirty="0" smtClean="0"/>
                        <a:t/>
                      </a:r>
                      <a:br>
                        <a:rPr lang="ro-RO" sz="1400" baseline="0" dirty="0" smtClean="0"/>
                      </a:br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Trei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703 p. il., fot., hărţi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978-606-40-0549-6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 Balcanii. Naţionalism, război şi Marile Puteri 1804-2012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Glenny, Misha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799 p. hărţi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978-606-40-0512-0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94" y="12702"/>
            <a:ext cx="2798941" cy="41610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532" y="23600"/>
            <a:ext cx="2810515" cy="415019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176" y="23600"/>
            <a:ext cx="2760321" cy="414048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57047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639315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Emoţiile negative. Cum să ne eliberăm de frică, anxietate, tristeţe, furie, agresivitate, ruşine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Gallo, Latifa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Bucureşti, Editura Niculescu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239 p. il., tab.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978-606-38-0485-4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Tratamentul tulburării de anxietate generalizată Ghid pentru terapeuţi şi pacienţi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Gavin, Andrews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Dascălu, Nicoleta (trad.)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253 p. tab., fig..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978-973-46-8069-6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Consilierea copiilor. O introducere practică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Geldard, Kathryn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Dascălu, Nicoleta (trad.)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469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978-973-46-7865-5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8" y="20386"/>
            <a:ext cx="2729242" cy="417574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021" y="35693"/>
            <a:ext cx="2751189" cy="41451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05" y="35693"/>
            <a:ext cx="2727056" cy="41451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6083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074153"/>
              </p:ext>
            </p:extLst>
          </p:nvPr>
        </p:nvGraphicFramePr>
        <p:xfrm>
          <a:off x="1" y="12702"/>
          <a:ext cx="12192000" cy="7014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 Intervenţii psihopedagogice în tulburările specifice de învăţare Învăţăm Fonologic - program structurat de antrenament al conştiinţei fonologice bazat pe dovezi ştiinţifice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David, Carmen; Roşan, Adrian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256 p. il.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978-973-46-7816-7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Alte 101 tehnici favorite ale terapiei prin joc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Kaduson, Heidi Gerard ș.a.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Editura Trei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566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978-606-40-0933-3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Psihoterapia online. Teorie şi practică Intervenţii individuale, familiale, de grup şi organizaţionale oferite prin internet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Weinberg, Haim ș.a.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Editura Trei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511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978-606-40-0931-9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46" y="46092"/>
            <a:ext cx="2857500" cy="41243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508" y="46092"/>
            <a:ext cx="2736440" cy="414114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245" y="46092"/>
            <a:ext cx="2960042" cy="41243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7349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155730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 Instrumentar de tehnici terapeutice creative. Cum lucrăm cu adolescenţii şi copiii cu traumă de dezvoltare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Treisman, Karen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Editura Trei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502 p. il., fot., tab.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978-606-40-0725-4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Managementul programelor de formare continuă a cadrelor didactice Ghid practic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Şerbănescu, Laura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276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978-973-46-8245-4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Cartea umbrelor mişcate Animaţie pentru filme şi jocuri video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Cazan, Călin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Didactica Publishing House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2017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350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978-606-683-466-7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11" y="46092"/>
            <a:ext cx="2995878" cy="41243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759" y="46092"/>
            <a:ext cx="2824880" cy="41243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571" y="46091"/>
            <a:ext cx="3213760" cy="41243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6012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705706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 Dicţionar de comunicare interpersonală şi comunicare interculturală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Ionescu, Ana-Maria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Piteşti Paralela 45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2</a:t>
                      </a:r>
                      <a:r>
                        <a:rPr lang="ro-RO" sz="1400" dirty="0" smtClean="0"/>
                        <a:t>07</a:t>
                      </a:r>
                      <a:r>
                        <a:rPr lang="it-IT" sz="1400" dirty="0" smtClean="0"/>
                        <a:t> p. 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978-973-47-3083-4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Dicţionar de retorică poetică Vol. 1 Figuri izotopice formale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Fînaru, Dorel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Cluj-Napoca Casa Cărţii de Ştiinţă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295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978-606-17-1663-0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Istoria critica a literaturii romane 5 secole de literatura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Manolescu, Nicolae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Piteşti Paralela 45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2008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1528 p.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978-973-47-0359-3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51" y="73751"/>
            <a:ext cx="2898672" cy="41161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008" y="53614"/>
            <a:ext cx="2898673" cy="41644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074" y="93201"/>
            <a:ext cx="3193641" cy="407721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0337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604611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 smtClean="0"/>
                    </a:p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 Epoca jihadului. Statul Islamic şi marele război pentru Orientul Mijlociu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Cockburn, Patrick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492</a:t>
                      </a:r>
                      <a:r>
                        <a:rPr lang="ro-RO" sz="1400" dirty="0" smtClean="0"/>
                        <a:t> </a:t>
                      </a:r>
                      <a:r>
                        <a:rPr lang="it-IT" sz="1400" dirty="0" smtClean="0"/>
                        <a:t>p. 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 </a:t>
                      </a:r>
                      <a:r>
                        <a:rPr lang="ro-RO" sz="1400" dirty="0" smtClean="0"/>
                        <a:t> 978-973-46-6524-2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 De la nuntă la înmormântare - o istorie alternativă a României profunde 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Boerescu, Dan-Silviu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Integral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135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978-606-992-335-1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Furtuna războiului. O nouă istorie a celui de-al Doilea Război Mondial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Roberts, Andrew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Chişinău Litera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2013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948 p. h., [12] f. il.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978-606-8494-42-5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15" y="48957"/>
            <a:ext cx="2723431" cy="41214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753" y="48957"/>
            <a:ext cx="2736440" cy="415938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400" y="48956"/>
            <a:ext cx="2823115" cy="415938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61602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092054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 smtClean="0"/>
                    </a:p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Titlu:</a:t>
                      </a:r>
                      <a:r>
                        <a:rPr lang="ro-RO" sz="1400" u="none" dirty="0" smtClean="0"/>
                        <a:t> </a:t>
                      </a:r>
                      <a:r>
                        <a:rPr lang="ro-RO" sz="1400" dirty="0" smtClean="0"/>
                        <a:t>O istorie ilustrată a românilor de la Est de Prut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Ţâcu, Octavian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Chişinău Litera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720 p. il., fot., hărţi 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 </a:t>
                      </a:r>
                      <a:r>
                        <a:rPr lang="ro-RO" sz="1400" dirty="0" smtClean="0"/>
                        <a:t> 978-606-33-5010-8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 Marile familii boiereşti. Istorii incredibile cu parfum de război şi pace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Boerescu, Dan-Silviu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Integral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107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978-606-992-322-1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Istoria nespusă a Statelor Unite ale Americii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Stone, Oliver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Corint Books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2020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377 p. il., fot.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978-606-793-735-0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44" y="48956"/>
            <a:ext cx="2735102" cy="413912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910" y="48957"/>
            <a:ext cx="2747203" cy="41391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0477" y="48956"/>
            <a:ext cx="2698799" cy="41201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26877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241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 smtClean="0"/>
                    </a:p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Titlu:</a:t>
                      </a:r>
                      <a:r>
                        <a:rPr lang="ro-RO" sz="1400" u="none" dirty="0" smtClean="0"/>
                        <a:t> </a:t>
                      </a:r>
                      <a:r>
                        <a:rPr lang="ro-RO" sz="1400" dirty="0" smtClean="0"/>
                        <a:t>Barbarii: civilizaţii dispărute</a:t>
                      </a:r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Bogucki, Peter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Herald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310 p. il., fot.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 </a:t>
                      </a:r>
                      <a:r>
                        <a:rPr lang="ro-RO" sz="1400" dirty="0" smtClean="0"/>
                        <a:t> 978-973-111-755-3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  Totalitarismul de dreapta - de la naţionalism la fascizare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Gafiţa, Vlad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Târgovişte Cetatea de Scaun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522 p. 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978-606-537-444-7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 Israel: scurtă istorie a unei naţiuni renăscute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Gordis, Daniel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Humanitas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431 p. fot., hărţi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978-973-50-6348-1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88" y="12702"/>
            <a:ext cx="2731943" cy="41350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003" y="12702"/>
            <a:ext cx="2765937" cy="41765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812" y="12703"/>
            <a:ext cx="2812982" cy="413508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09078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703074"/>
              </p:ext>
            </p:extLst>
          </p:nvPr>
        </p:nvGraphicFramePr>
        <p:xfrm>
          <a:off x="1" y="12702"/>
          <a:ext cx="12192000" cy="68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44"/>
                <a:gridCol w="3126152"/>
                <a:gridCol w="958015"/>
                <a:gridCol w="2995057"/>
                <a:gridCol w="1028605"/>
                <a:gridCol w="3047192"/>
                <a:gridCol w="613435"/>
              </a:tblGrid>
              <a:tr h="419545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 smtClean="0"/>
                    </a:p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4096"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2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3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300" b="1" u="sng" dirty="0" smtClean="0">
                        <a:solidFill>
                          <a:srgbClr val="0000FF"/>
                        </a:solidFill>
                        <a:hlinkClick r:id="rId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u="sng" dirty="0" smtClean="0">
                          <a:solidFill>
                            <a:srgbClr val="0000FF"/>
                          </a:solidFill>
                          <a:hlinkClick r:id="rId4"/>
                        </a:rPr>
                        <a:t>Cuprinsul</a:t>
                      </a:r>
                      <a:endParaRPr lang="ro-R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500" dirty="0"/>
                    </a:p>
                  </a:txBody>
                  <a:tcPr/>
                </a:tc>
              </a:tr>
              <a:tr h="227575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Titlu:</a:t>
                      </a:r>
                      <a:r>
                        <a:rPr lang="ro-RO" sz="1400" u="none" dirty="0" smtClean="0"/>
                        <a:t> </a:t>
                      </a:r>
                      <a:r>
                        <a:rPr lang="it-IT" sz="1400" dirty="0" smtClean="0"/>
                        <a:t>Moldova pe coordonatele economiei planificate. Industrializare, urbanizare, inginerii sociale : </a:t>
                      </a:r>
                      <a:r>
                        <a:rPr lang="ro-RO" sz="1400" dirty="0" smtClean="0"/>
                        <a:t/>
                      </a:r>
                      <a:br>
                        <a:rPr lang="ro-RO" sz="1400" dirty="0" smtClean="0"/>
                      </a:br>
                      <a:r>
                        <a:rPr lang="it-IT" sz="1400" dirty="0" smtClean="0"/>
                        <a:t>(1944-1965)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Aioanei, Alexandru-Dumitru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Târgovişte Cetatea de Scaun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</a:t>
                      </a:r>
                      <a:r>
                        <a:rPr lang="it-IT" sz="1400" dirty="0" smtClean="0"/>
                        <a:t>555 p. fot., tab.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ISBN </a:t>
                      </a:r>
                      <a:r>
                        <a:rPr lang="ro-RO" sz="1400" dirty="0" smtClean="0"/>
                        <a:t> 978-606-537-460-7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pt-BR" sz="1400" dirty="0" smtClean="0"/>
                        <a:t>   Panorama comunismului în Moldova 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 Corobca, Liliana;</a:t>
                      </a:r>
                      <a:r>
                        <a:rPr lang="ro-RO" sz="1400" baseline="0" dirty="0" smtClean="0"/>
                        <a:t> Preda, Radu</a:t>
                      </a:r>
                      <a:br>
                        <a:rPr lang="ro-RO" sz="1400" baseline="0" dirty="0" smtClean="0"/>
                      </a:br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Iaşi Polirom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861 p [48] p. fot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978-973-46-7846-4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u="sng" dirty="0" smtClean="0"/>
                        <a:t>Titlu</a:t>
                      </a:r>
                      <a:r>
                        <a:rPr lang="ro-RO" sz="1400" dirty="0" smtClean="0"/>
                        <a:t>: </a:t>
                      </a:r>
                      <a:r>
                        <a:rPr lang="it-IT" sz="1400" dirty="0" smtClean="0"/>
                        <a:t> Arme, virusuri şi oţel. Soarta societăţilor umane</a:t>
                      </a:r>
                      <a:endParaRPr lang="ro-RO" sz="1400" dirty="0" smtClean="0"/>
                    </a:p>
                    <a:p>
                      <a:r>
                        <a:rPr lang="ro-RO" sz="1400" u="sng" dirty="0" smtClean="0"/>
                        <a:t>Autor</a:t>
                      </a:r>
                      <a:r>
                        <a:rPr lang="ro-RO" sz="1400" dirty="0" smtClean="0"/>
                        <a:t>:  GoDiamond, Jared</a:t>
                      </a:r>
                    </a:p>
                    <a:p>
                      <a:r>
                        <a:rPr lang="ro-RO" sz="1400" u="sng" dirty="0" smtClean="0"/>
                        <a:t>Editură</a:t>
                      </a:r>
                      <a:r>
                        <a:rPr lang="ro-RO" sz="1400" dirty="0" smtClean="0"/>
                        <a:t>: Bucureşti ALL</a:t>
                      </a:r>
                    </a:p>
                    <a:p>
                      <a:r>
                        <a:rPr lang="ro-RO" sz="1400" u="sng" dirty="0" smtClean="0"/>
                        <a:t>An ediție</a:t>
                      </a:r>
                      <a:r>
                        <a:rPr lang="ro-RO" sz="1400" u="none" dirty="0" smtClean="0"/>
                        <a:t>: </a:t>
                      </a:r>
                      <a:r>
                        <a:rPr lang="ro-RO" sz="1400" dirty="0" smtClean="0"/>
                        <a:t>2019</a:t>
                      </a:r>
                    </a:p>
                    <a:p>
                      <a:r>
                        <a:rPr lang="ro-RO" sz="1400" u="sng" dirty="0" smtClean="0"/>
                        <a:t>Limba</a:t>
                      </a:r>
                      <a:r>
                        <a:rPr lang="ro-RO" sz="1400" dirty="0" smtClean="0"/>
                        <a:t>: Română</a:t>
                      </a:r>
                    </a:p>
                    <a:p>
                      <a:r>
                        <a:rPr lang="ro-RO" sz="1400" u="sng" dirty="0" smtClean="0"/>
                        <a:t>Format</a:t>
                      </a:r>
                      <a:r>
                        <a:rPr lang="ro-RO" sz="1400" dirty="0" smtClean="0"/>
                        <a:t>: Tipărit, 470 p. tab., fot., hărţi</a:t>
                      </a:r>
                    </a:p>
                    <a:p>
                      <a:r>
                        <a:rPr lang="ro-RO" sz="1400" u="sng" dirty="0" smtClean="0"/>
                        <a:t>ISBN</a:t>
                      </a:r>
                      <a:r>
                        <a:rPr lang="ro-RO" sz="1400" dirty="0" smtClean="0"/>
                        <a:t> 978-606-587-523-4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30" y="27449"/>
            <a:ext cx="2933733" cy="414634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263" y="42197"/>
            <a:ext cx="2833492" cy="414634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309" y="33425"/>
            <a:ext cx="2721691" cy="415511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19665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1189</Words>
  <Application>Microsoft Office PowerPoint</Application>
  <PresentationFormat>Widescreen</PresentationFormat>
  <Paragraphs>263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Expoziție virtuala de cărți achiziționate în 2019 -2020</dc:title>
  <dc:creator>V</dc:creator>
  <cp:lastModifiedBy>V</cp:lastModifiedBy>
  <cp:revision>27</cp:revision>
  <dcterms:created xsi:type="dcterms:W3CDTF">2021-02-16T07:48:18Z</dcterms:created>
  <dcterms:modified xsi:type="dcterms:W3CDTF">2021-02-16T12:28:26Z</dcterms:modified>
</cp:coreProperties>
</file>